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73" r:id="rId5"/>
    <p:sldMasterId id="2147483683" r:id="rId6"/>
    <p:sldMasterId id="2147483693" r:id="rId7"/>
    <p:sldMasterId id="2147483703" r:id="rId8"/>
    <p:sldMasterId id="2147483713" r:id="rId9"/>
    <p:sldMasterId id="2147483733" r:id="rId10"/>
    <p:sldMasterId id="2147483743" r:id="rId11"/>
  </p:sldMasterIdLst>
  <p:notesMasterIdLst>
    <p:notesMasterId r:id="rId63"/>
  </p:notesMasterIdLst>
  <p:sldIdLst>
    <p:sldId id="269" r:id="rId12"/>
    <p:sldId id="321" r:id="rId13"/>
    <p:sldId id="1428" r:id="rId14"/>
    <p:sldId id="1472" r:id="rId15"/>
    <p:sldId id="1465" r:id="rId16"/>
    <p:sldId id="1490" r:id="rId17"/>
    <p:sldId id="1432" r:id="rId18"/>
    <p:sldId id="267" r:id="rId19"/>
    <p:sldId id="1458" r:id="rId20"/>
    <p:sldId id="270" r:id="rId21"/>
    <p:sldId id="272" r:id="rId22"/>
    <p:sldId id="273" r:id="rId23"/>
    <p:sldId id="1448" r:id="rId24"/>
    <p:sldId id="1059" r:id="rId25"/>
    <p:sldId id="1424" r:id="rId26"/>
    <p:sldId id="1046" r:id="rId27"/>
    <p:sldId id="1409" r:id="rId28"/>
    <p:sldId id="920" r:id="rId29"/>
    <p:sldId id="926" r:id="rId30"/>
    <p:sldId id="1449" r:id="rId31"/>
    <p:sldId id="1459" r:id="rId32"/>
    <p:sldId id="1488" r:id="rId33"/>
    <p:sldId id="1487" r:id="rId34"/>
    <p:sldId id="1460" r:id="rId35"/>
    <p:sldId id="1395" r:id="rId36"/>
    <p:sldId id="1396" r:id="rId37"/>
    <p:sldId id="1461" r:id="rId38"/>
    <p:sldId id="1402" r:id="rId39"/>
    <p:sldId id="1466" r:id="rId40"/>
    <p:sldId id="1467" r:id="rId41"/>
    <p:sldId id="1468" r:id="rId42"/>
    <p:sldId id="1469" r:id="rId43"/>
    <p:sldId id="1470" r:id="rId44"/>
    <p:sldId id="1471" r:id="rId45"/>
    <p:sldId id="1473" r:id="rId46"/>
    <p:sldId id="1474" r:id="rId47"/>
    <p:sldId id="1477" r:id="rId48"/>
    <p:sldId id="1478" r:id="rId49"/>
    <p:sldId id="1479" r:id="rId50"/>
    <p:sldId id="1475" r:id="rId51"/>
    <p:sldId id="1481" r:id="rId52"/>
    <p:sldId id="1483" r:id="rId53"/>
    <p:sldId id="1484" r:id="rId54"/>
    <p:sldId id="1485" r:id="rId55"/>
    <p:sldId id="261" r:id="rId56"/>
    <p:sldId id="1492" r:id="rId57"/>
    <p:sldId id="1493" r:id="rId58"/>
    <p:sldId id="279" r:id="rId59"/>
    <p:sldId id="275" r:id="rId60"/>
    <p:sldId id="1457" r:id="rId61"/>
    <p:sldId id="265" r:id="rId62"/>
  </p:sldIdLst>
  <p:sldSz cx="12192000" cy="6858000"/>
  <p:notesSz cx="6858000" cy="9144000"/>
  <p:embeddedFontLst>
    <p:embeddedFont>
      <p:font typeface="Calibri" panose="020F0502020204030204" pitchFamily="34" charset="0"/>
      <p:regular r:id="rId64"/>
      <p:bold r:id="rId65"/>
      <p:italic r:id="rId66"/>
      <p:boldItalic r:id="rId67"/>
    </p:embeddedFont>
    <p:embeddedFont>
      <p:font typeface="Seattle Text" charset="0"/>
      <p:regular r:id="rId68"/>
      <p:bold r:id="rId69"/>
      <p:italic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Evelyn" initials="CE" lastIdx="0" clrIdx="0">
    <p:extLst>
      <p:ext uri="{19B8F6BF-5375-455C-9EA6-DF929625EA0E}">
        <p15:presenceInfo xmlns:p15="http://schemas.microsoft.com/office/powerpoint/2012/main" userId="S-1-5-21-1005559283-1549754204-3747669754-137415" providerId="AD"/>
      </p:ext>
    </p:extLst>
  </p:cmAuthor>
  <p:cmAuthor id="2" name="Berry, Melody" initials="BM" lastIdx="1" clrIdx="1">
    <p:extLst>
      <p:ext uri="{19B8F6BF-5375-455C-9EA6-DF929625EA0E}">
        <p15:presenceInfo xmlns:p15="http://schemas.microsoft.com/office/powerpoint/2012/main" userId="S::melody.berry@seattle.gov::31bd6066-c510-4faa-ad29-e552a3d0ff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C53AE-CF83-4A67-BE91-6E20B576EE02}" vWet="2" dt="2021-06-10T21:13:25.275"/>
    <p1510:client id="{35BBE8A0-6343-8628-FEC6-91E0A9BBA974}" v="47" dt="2021-06-11T15:34:29.971"/>
    <p1510:client id="{504D78DB-824D-89F9-F1FC-4007DB87617F}" v="13" dt="2021-06-10T16:43:50.571"/>
    <p1510:client id="{69F103C9-5477-441E-956A-A118E93AFA0D}" v="217" dt="2021-06-10T22:33:52.245"/>
    <p1510:client id="{DF62D276-A7E7-CBD6-DE2B-834F015255E4}" v="18" dt="2021-06-14T22:36:33.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5.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font" Target="fonts/font3.fntdata"/><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font" Target="fonts/font1.fntdata"/><Relationship Id="rId69" Type="http://schemas.openxmlformats.org/officeDocument/2006/relationships/font" Target="fonts/font6.fntdata"/><Relationship Id="rId77"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font" Target="fonts/font4.fntdata"/><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font" Target="fonts/font7.fntdata"/><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font" Target="fonts/font2.fntdata"/><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font" Target="fonts/font8.fntdata"/><Relationship Id="rId2" Type="http://schemas.openxmlformats.org/officeDocument/2006/relationships/customXml" Target="../customXml/item2.xml"/><Relationship Id="rId2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3EE11-FB7A-4D87-BFD8-1B68D73D3B7C}" type="doc">
      <dgm:prSet loTypeId="urn:microsoft.com/office/officeart/2005/8/layout/hierarchy3" loCatId="hierarchy" qsTypeId="urn:microsoft.com/office/officeart/2005/8/quickstyle/simple4" qsCatId="simple" csTypeId="urn:microsoft.com/office/officeart/2005/8/colors/colorful1" csCatId="colorful"/>
      <dgm:spPr/>
      <dgm:t>
        <a:bodyPr/>
        <a:lstStyle/>
        <a:p>
          <a:endParaRPr lang="en-US"/>
        </a:p>
      </dgm:t>
    </dgm:pt>
    <dgm:pt modelId="{49A14116-13A3-4B9A-B47C-61AE972E1ED3}">
      <dgm:prSet/>
      <dgm:spPr/>
      <dgm:t>
        <a:bodyPr/>
        <a:lstStyle/>
        <a:p>
          <a:pPr rtl="0"/>
          <a:r>
            <a:rPr lang="en-US" b="0"/>
            <a:t>Work is taking place </a:t>
          </a:r>
          <a:r>
            <a:rPr lang="en-US" b="0" i="1"/>
            <a:t>before</a:t>
          </a:r>
          <a:r>
            <a:rPr lang="en-US" b="0"/>
            <a:t> the</a:t>
          </a:r>
          <a:r>
            <a:rPr lang="en-US" b="1"/>
            <a:t> </a:t>
          </a:r>
          <a:r>
            <a:rPr lang="en-US" b="1">
              <a:latin typeface="Seattle Text"/>
            </a:rPr>
            <a:t>issued</a:t>
          </a:r>
          <a:r>
            <a:rPr lang="en-US" b="1"/>
            <a:t> use start date</a:t>
          </a:r>
        </a:p>
      </dgm:t>
    </dgm:pt>
    <dgm:pt modelId="{C35C281A-7756-4DAB-B18A-A56C04DE0E32}" type="parTrans" cxnId="{82B6F068-FCA5-47F6-A995-B7DE151E01ED}">
      <dgm:prSet/>
      <dgm:spPr/>
      <dgm:t>
        <a:bodyPr/>
        <a:lstStyle/>
        <a:p>
          <a:endParaRPr lang="en-US"/>
        </a:p>
      </dgm:t>
    </dgm:pt>
    <dgm:pt modelId="{D0996E63-95E8-4056-A5D6-F6A29058EE9B}" type="sibTrans" cxnId="{82B6F068-FCA5-47F6-A995-B7DE151E01ED}">
      <dgm:prSet/>
      <dgm:spPr/>
      <dgm:t>
        <a:bodyPr/>
        <a:lstStyle/>
        <a:p>
          <a:endParaRPr lang="en-US"/>
        </a:p>
      </dgm:t>
    </dgm:pt>
    <dgm:pt modelId="{506C0ACA-CE21-4711-AEF8-A448262A2067}">
      <dgm:prSet/>
      <dgm:spPr/>
      <dgm:t>
        <a:bodyPr/>
        <a:lstStyle/>
        <a:p>
          <a:r>
            <a:rPr lang="en-US"/>
            <a:t>Requires a </a:t>
          </a:r>
          <a:r>
            <a:rPr lang="en-US" b="1"/>
            <a:t>Date Change Amendment</a:t>
          </a:r>
          <a:endParaRPr lang="en-US"/>
        </a:p>
      </dgm:t>
    </dgm:pt>
    <dgm:pt modelId="{478CFDC6-B5C4-489C-8DDF-242337EFF7A4}" type="parTrans" cxnId="{8860751B-4B96-4F18-ACF7-2F6BD146DC04}">
      <dgm:prSet/>
      <dgm:spPr/>
      <dgm:t>
        <a:bodyPr/>
        <a:lstStyle/>
        <a:p>
          <a:endParaRPr lang="en-US"/>
        </a:p>
      </dgm:t>
    </dgm:pt>
    <dgm:pt modelId="{33878038-620B-49FB-94A8-3A74030649A9}" type="sibTrans" cxnId="{8860751B-4B96-4F18-ACF7-2F6BD146DC04}">
      <dgm:prSet/>
      <dgm:spPr/>
      <dgm:t>
        <a:bodyPr/>
        <a:lstStyle/>
        <a:p>
          <a:endParaRPr lang="en-US"/>
        </a:p>
      </dgm:t>
    </dgm:pt>
    <dgm:pt modelId="{2BFBD01E-9778-49C7-9EBB-74E63549F62A}">
      <dgm:prSet/>
      <dgm:spPr/>
      <dgm:t>
        <a:bodyPr/>
        <a:lstStyle/>
        <a:p>
          <a:r>
            <a:rPr lang="en-US"/>
            <a:t>Work is extending </a:t>
          </a:r>
          <a:r>
            <a:rPr lang="en-US" i="1"/>
            <a:t>beyond</a:t>
          </a:r>
          <a:r>
            <a:rPr lang="en-US"/>
            <a:t> the </a:t>
          </a:r>
          <a:r>
            <a:rPr lang="en-US" b="1" i="0"/>
            <a:t>issued duration</a:t>
          </a:r>
          <a:r>
            <a:rPr lang="en-US" b="1"/>
            <a:t> </a:t>
          </a:r>
        </a:p>
      </dgm:t>
    </dgm:pt>
    <dgm:pt modelId="{9AAB3731-5F58-4CC7-898C-C3596887C885}" type="parTrans" cxnId="{5FB38497-9BA0-431C-B780-515115B42767}">
      <dgm:prSet/>
      <dgm:spPr/>
      <dgm:t>
        <a:bodyPr/>
        <a:lstStyle/>
        <a:p>
          <a:endParaRPr lang="en-US"/>
        </a:p>
      </dgm:t>
    </dgm:pt>
    <dgm:pt modelId="{4B48DC00-E4BF-4552-93A7-7F50692B6FD6}" type="sibTrans" cxnId="{5FB38497-9BA0-431C-B780-515115B42767}">
      <dgm:prSet/>
      <dgm:spPr/>
      <dgm:t>
        <a:bodyPr/>
        <a:lstStyle/>
        <a:p>
          <a:endParaRPr lang="en-US"/>
        </a:p>
      </dgm:t>
    </dgm:pt>
    <dgm:pt modelId="{557C76D8-C0F4-431B-BCD3-3E05FCF5FF2B}">
      <dgm:prSet/>
      <dgm:spPr/>
      <dgm:t>
        <a:bodyPr/>
        <a:lstStyle/>
        <a:p>
          <a:r>
            <a:rPr lang="en-US"/>
            <a:t>Requires an </a:t>
          </a:r>
          <a:r>
            <a:rPr lang="en-US" b="1"/>
            <a:t>Extension Amendment</a:t>
          </a:r>
          <a:endParaRPr lang="en-US"/>
        </a:p>
      </dgm:t>
    </dgm:pt>
    <dgm:pt modelId="{412C2B1B-60B4-4BF4-AEA2-195F155147DC}" type="parTrans" cxnId="{AF857DDF-90F3-4714-B2A5-0B20C75A8EA9}">
      <dgm:prSet/>
      <dgm:spPr/>
      <dgm:t>
        <a:bodyPr/>
        <a:lstStyle/>
        <a:p>
          <a:endParaRPr lang="en-US"/>
        </a:p>
      </dgm:t>
    </dgm:pt>
    <dgm:pt modelId="{78552CBC-55D1-47FC-ACA1-F480B9116940}" type="sibTrans" cxnId="{AF857DDF-90F3-4714-B2A5-0B20C75A8EA9}">
      <dgm:prSet/>
      <dgm:spPr/>
      <dgm:t>
        <a:bodyPr/>
        <a:lstStyle/>
        <a:p>
          <a:endParaRPr lang="en-US"/>
        </a:p>
      </dgm:t>
    </dgm:pt>
    <dgm:pt modelId="{A6FC8F8E-294F-4369-9F70-06441B06415C}">
      <dgm:prSet/>
      <dgm:spPr/>
      <dgm:t>
        <a:bodyPr/>
        <a:lstStyle/>
        <a:p>
          <a:r>
            <a:rPr lang="en-US"/>
            <a:t>Work is taking place </a:t>
          </a:r>
          <a:r>
            <a:rPr lang="en-US" i="1">
              <a:latin typeface="Seattle Text"/>
            </a:rPr>
            <a:t>beyond</a:t>
          </a:r>
          <a:r>
            <a:rPr lang="en-US"/>
            <a:t> the P</a:t>
          </a:r>
          <a:r>
            <a:rPr lang="en-US" b="1"/>
            <a:t>ermit Expiration Date</a:t>
          </a:r>
          <a:endParaRPr lang="en-US"/>
        </a:p>
      </dgm:t>
    </dgm:pt>
    <dgm:pt modelId="{41694A1F-DB48-4184-A148-FDFF3E302F39}" type="parTrans" cxnId="{6DB1F4FC-70E3-4994-B2E9-7C603FC8CBDD}">
      <dgm:prSet/>
      <dgm:spPr/>
      <dgm:t>
        <a:bodyPr/>
        <a:lstStyle/>
        <a:p>
          <a:endParaRPr lang="en-US"/>
        </a:p>
      </dgm:t>
    </dgm:pt>
    <dgm:pt modelId="{FFF7180C-B6AB-49AC-BEEB-AC8ED411CA9A}" type="sibTrans" cxnId="{6DB1F4FC-70E3-4994-B2E9-7C603FC8CBDD}">
      <dgm:prSet/>
      <dgm:spPr/>
      <dgm:t>
        <a:bodyPr/>
        <a:lstStyle/>
        <a:p>
          <a:endParaRPr lang="en-US"/>
        </a:p>
      </dgm:t>
    </dgm:pt>
    <dgm:pt modelId="{97B67E10-D276-47A6-8A9A-4146EC9298BB}">
      <dgm:prSet/>
      <dgm:spPr/>
      <dgm:t>
        <a:bodyPr/>
        <a:lstStyle/>
        <a:p>
          <a:r>
            <a:rPr lang="en-US"/>
            <a:t>Requires an </a:t>
          </a:r>
          <a:r>
            <a:rPr lang="en-US" b="1"/>
            <a:t>Extension Amendment</a:t>
          </a:r>
          <a:endParaRPr lang="en-US"/>
        </a:p>
      </dgm:t>
    </dgm:pt>
    <dgm:pt modelId="{3F63DDE4-2EED-4B8C-9103-393AC649E8BB}" type="parTrans" cxnId="{14D74A20-5D77-41D3-8EC5-99A595C66EEF}">
      <dgm:prSet/>
      <dgm:spPr/>
      <dgm:t>
        <a:bodyPr/>
        <a:lstStyle/>
        <a:p>
          <a:endParaRPr lang="en-US"/>
        </a:p>
      </dgm:t>
    </dgm:pt>
    <dgm:pt modelId="{8D67B06C-107E-4D6B-833C-E9BCA2B64DC9}" type="sibTrans" cxnId="{14D74A20-5D77-41D3-8EC5-99A595C66EEF}">
      <dgm:prSet/>
      <dgm:spPr/>
      <dgm:t>
        <a:bodyPr/>
        <a:lstStyle/>
        <a:p>
          <a:endParaRPr lang="en-US"/>
        </a:p>
      </dgm:t>
    </dgm:pt>
    <dgm:pt modelId="{B0A2D9F2-4FCA-4A3F-BF06-ED286A471FBF}">
      <dgm:prSet/>
      <dgm:spPr/>
      <dgm:t>
        <a:bodyPr/>
        <a:lstStyle/>
        <a:p>
          <a:r>
            <a:rPr lang="en-US"/>
            <a:t>Scope of work changes (e.g., new use, change in area), contact changes etc. </a:t>
          </a:r>
        </a:p>
      </dgm:t>
    </dgm:pt>
    <dgm:pt modelId="{B3D2EF89-462E-48F5-AC5F-D9C08DE448C9}" type="parTrans" cxnId="{854F9EDC-0A79-4F7B-BF28-8A39E0CDE683}">
      <dgm:prSet/>
      <dgm:spPr/>
      <dgm:t>
        <a:bodyPr/>
        <a:lstStyle/>
        <a:p>
          <a:endParaRPr lang="en-US"/>
        </a:p>
      </dgm:t>
    </dgm:pt>
    <dgm:pt modelId="{9C7244BE-DEC5-48CA-857D-07B83E01A511}" type="sibTrans" cxnId="{854F9EDC-0A79-4F7B-BF28-8A39E0CDE683}">
      <dgm:prSet/>
      <dgm:spPr/>
      <dgm:t>
        <a:bodyPr/>
        <a:lstStyle/>
        <a:p>
          <a:endParaRPr lang="en-US"/>
        </a:p>
      </dgm:t>
    </dgm:pt>
    <dgm:pt modelId="{D6E9CB88-4F94-4DBA-828E-B13575E0C43B}">
      <dgm:prSet/>
      <dgm:spPr/>
      <dgm:t>
        <a:bodyPr/>
        <a:lstStyle/>
        <a:p>
          <a:r>
            <a:rPr lang="en-US"/>
            <a:t>Requires a </a:t>
          </a:r>
          <a:r>
            <a:rPr lang="en-US" b="1"/>
            <a:t>Revision Amendment</a:t>
          </a:r>
          <a:endParaRPr lang="en-US"/>
        </a:p>
      </dgm:t>
    </dgm:pt>
    <dgm:pt modelId="{0B744588-669C-42BC-AE12-32994FD482FD}" type="parTrans" cxnId="{00F0FC65-26CC-4D00-B1A1-6E98027A909C}">
      <dgm:prSet/>
      <dgm:spPr/>
      <dgm:t>
        <a:bodyPr/>
        <a:lstStyle/>
        <a:p>
          <a:endParaRPr lang="en-US"/>
        </a:p>
      </dgm:t>
    </dgm:pt>
    <dgm:pt modelId="{C541E915-A8CE-49F8-853E-084780575B5E}" type="sibTrans" cxnId="{00F0FC65-26CC-4D00-B1A1-6E98027A909C}">
      <dgm:prSet/>
      <dgm:spPr/>
      <dgm:t>
        <a:bodyPr/>
        <a:lstStyle/>
        <a:p>
          <a:endParaRPr lang="en-US"/>
        </a:p>
      </dgm:t>
    </dgm:pt>
    <dgm:pt modelId="{D1C7EBC6-4381-4B0B-9D81-4BB788B49507}" type="pres">
      <dgm:prSet presAssocID="{F513EE11-FB7A-4D87-BFD8-1B68D73D3B7C}" presName="diagram" presStyleCnt="0">
        <dgm:presLayoutVars>
          <dgm:chPref val="1"/>
          <dgm:dir/>
          <dgm:animOne val="branch"/>
          <dgm:animLvl val="lvl"/>
          <dgm:resizeHandles/>
        </dgm:presLayoutVars>
      </dgm:prSet>
      <dgm:spPr/>
    </dgm:pt>
    <dgm:pt modelId="{E351EC87-0589-4AA6-8498-D46747AE6127}" type="pres">
      <dgm:prSet presAssocID="{49A14116-13A3-4B9A-B47C-61AE972E1ED3}" presName="root" presStyleCnt="0"/>
      <dgm:spPr/>
    </dgm:pt>
    <dgm:pt modelId="{ABAC8FF1-209C-4EC3-90E3-6E19A704439D}" type="pres">
      <dgm:prSet presAssocID="{49A14116-13A3-4B9A-B47C-61AE972E1ED3}" presName="rootComposite" presStyleCnt="0"/>
      <dgm:spPr/>
    </dgm:pt>
    <dgm:pt modelId="{F2BB562B-8DF8-4DE6-890E-BD168CF6E80C}" type="pres">
      <dgm:prSet presAssocID="{49A14116-13A3-4B9A-B47C-61AE972E1ED3}" presName="rootText" presStyleLbl="node1" presStyleIdx="0" presStyleCnt="4"/>
      <dgm:spPr/>
    </dgm:pt>
    <dgm:pt modelId="{FF986AEF-B03F-4E1C-8413-2394E29C8337}" type="pres">
      <dgm:prSet presAssocID="{49A14116-13A3-4B9A-B47C-61AE972E1ED3}" presName="rootConnector" presStyleLbl="node1" presStyleIdx="0" presStyleCnt="4"/>
      <dgm:spPr/>
    </dgm:pt>
    <dgm:pt modelId="{8962E10D-B4CC-41A6-91CD-AF25EA0E516A}" type="pres">
      <dgm:prSet presAssocID="{49A14116-13A3-4B9A-B47C-61AE972E1ED3}" presName="childShape" presStyleCnt="0"/>
      <dgm:spPr/>
    </dgm:pt>
    <dgm:pt modelId="{A8F0AE0F-4910-4552-9020-6955ED50B20F}" type="pres">
      <dgm:prSet presAssocID="{478CFDC6-B5C4-489C-8DDF-242337EFF7A4}" presName="Name13" presStyleLbl="parChTrans1D2" presStyleIdx="0" presStyleCnt="4"/>
      <dgm:spPr/>
    </dgm:pt>
    <dgm:pt modelId="{47CF8B00-B7FF-4ED2-AFED-2B4F601C534D}" type="pres">
      <dgm:prSet presAssocID="{506C0ACA-CE21-4711-AEF8-A448262A2067}" presName="childText" presStyleLbl="bgAcc1" presStyleIdx="0" presStyleCnt="4">
        <dgm:presLayoutVars>
          <dgm:bulletEnabled val="1"/>
        </dgm:presLayoutVars>
      </dgm:prSet>
      <dgm:spPr/>
    </dgm:pt>
    <dgm:pt modelId="{6B5CA167-BCDC-46C4-ACBD-A24E5C1CF35E}" type="pres">
      <dgm:prSet presAssocID="{2BFBD01E-9778-49C7-9EBB-74E63549F62A}" presName="root" presStyleCnt="0"/>
      <dgm:spPr/>
    </dgm:pt>
    <dgm:pt modelId="{673191F5-42AA-40E4-91FD-D9283D037391}" type="pres">
      <dgm:prSet presAssocID="{2BFBD01E-9778-49C7-9EBB-74E63549F62A}" presName="rootComposite" presStyleCnt="0"/>
      <dgm:spPr/>
    </dgm:pt>
    <dgm:pt modelId="{443CB372-272C-476A-925D-CB1E04380E00}" type="pres">
      <dgm:prSet presAssocID="{2BFBD01E-9778-49C7-9EBB-74E63549F62A}" presName="rootText" presStyleLbl="node1" presStyleIdx="1" presStyleCnt="4"/>
      <dgm:spPr/>
    </dgm:pt>
    <dgm:pt modelId="{7170D92C-90BD-4077-A354-145DBC5E1FC6}" type="pres">
      <dgm:prSet presAssocID="{2BFBD01E-9778-49C7-9EBB-74E63549F62A}" presName="rootConnector" presStyleLbl="node1" presStyleIdx="1" presStyleCnt="4"/>
      <dgm:spPr/>
    </dgm:pt>
    <dgm:pt modelId="{EBFE76BF-7FAF-4E49-804F-A506065D66BC}" type="pres">
      <dgm:prSet presAssocID="{2BFBD01E-9778-49C7-9EBB-74E63549F62A}" presName="childShape" presStyleCnt="0"/>
      <dgm:spPr/>
    </dgm:pt>
    <dgm:pt modelId="{FED3494F-AE42-4357-9F62-7A20B8DAFB18}" type="pres">
      <dgm:prSet presAssocID="{412C2B1B-60B4-4BF4-AEA2-195F155147DC}" presName="Name13" presStyleLbl="parChTrans1D2" presStyleIdx="1" presStyleCnt="4"/>
      <dgm:spPr/>
    </dgm:pt>
    <dgm:pt modelId="{EC96C7F4-9740-4DDB-942F-7BF4C0040009}" type="pres">
      <dgm:prSet presAssocID="{557C76D8-C0F4-431B-BCD3-3E05FCF5FF2B}" presName="childText" presStyleLbl="bgAcc1" presStyleIdx="1" presStyleCnt="4">
        <dgm:presLayoutVars>
          <dgm:bulletEnabled val="1"/>
        </dgm:presLayoutVars>
      </dgm:prSet>
      <dgm:spPr/>
    </dgm:pt>
    <dgm:pt modelId="{716CD04C-806F-46E6-A2DD-27224E9AD22F}" type="pres">
      <dgm:prSet presAssocID="{A6FC8F8E-294F-4369-9F70-06441B06415C}" presName="root" presStyleCnt="0"/>
      <dgm:spPr/>
    </dgm:pt>
    <dgm:pt modelId="{001A02D9-F71E-46FD-A4F1-E5F87AD50EFE}" type="pres">
      <dgm:prSet presAssocID="{A6FC8F8E-294F-4369-9F70-06441B06415C}" presName="rootComposite" presStyleCnt="0"/>
      <dgm:spPr/>
    </dgm:pt>
    <dgm:pt modelId="{F40AFCD8-9641-44E5-BB0A-A4447D6D8EC5}" type="pres">
      <dgm:prSet presAssocID="{A6FC8F8E-294F-4369-9F70-06441B06415C}" presName="rootText" presStyleLbl="node1" presStyleIdx="2" presStyleCnt="4"/>
      <dgm:spPr/>
    </dgm:pt>
    <dgm:pt modelId="{D3564944-8632-4C72-BE92-D2E2678EB1A8}" type="pres">
      <dgm:prSet presAssocID="{A6FC8F8E-294F-4369-9F70-06441B06415C}" presName="rootConnector" presStyleLbl="node1" presStyleIdx="2" presStyleCnt="4"/>
      <dgm:spPr/>
    </dgm:pt>
    <dgm:pt modelId="{53EA2423-9142-41DD-8D89-DA1493AADEA3}" type="pres">
      <dgm:prSet presAssocID="{A6FC8F8E-294F-4369-9F70-06441B06415C}" presName="childShape" presStyleCnt="0"/>
      <dgm:spPr/>
    </dgm:pt>
    <dgm:pt modelId="{345180DB-3D68-493C-B1EB-8C7BFEC94B20}" type="pres">
      <dgm:prSet presAssocID="{3F63DDE4-2EED-4B8C-9103-393AC649E8BB}" presName="Name13" presStyleLbl="parChTrans1D2" presStyleIdx="2" presStyleCnt="4"/>
      <dgm:spPr/>
    </dgm:pt>
    <dgm:pt modelId="{7B941D93-DBE4-4316-9C2F-5BB71C731710}" type="pres">
      <dgm:prSet presAssocID="{97B67E10-D276-47A6-8A9A-4146EC9298BB}" presName="childText" presStyleLbl="bgAcc1" presStyleIdx="2" presStyleCnt="4">
        <dgm:presLayoutVars>
          <dgm:bulletEnabled val="1"/>
        </dgm:presLayoutVars>
      </dgm:prSet>
      <dgm:spPr/>
    </dgm:pt>
    <dgm:pt modelId="{29479760-FEC7-4CDD-97D4-80BB272111EC}" type="pres">
      <dgm:prSet presAssocID="{B0A2D9F2-4FCA-4A3F-BF06-ED286A471FBF}" presName="root" presStyleCnt="0"/>
      <dgm:spPr/>
    </dgm:pt>
    <dgm:pt modelId="{2B4EDA3B-2D3B-4899-9B92-794D2D50498A}" type="pres">
      <dgm:prSet presAssocID="{B0A2D9F2-4FCA-4A3F-BF06-ED286A471FBF}" presName="rootComposite" presStyleCnt="0"/>
      <dgm:spPr/>
    </dgm:pt>
    <dgm:pt modelId="{B802023A-8550-4E0D-8DD8-7759FEADFC82}" type="pres">
      <dgm:prSet presAssocID="{B0A2D9F2-4FCA-4A3F-BF06-ED286A471FBF}" presName="rootText" presStyleLbl="node1" presStyleIdx="3" presStyleCnt="4"/>
      <dgm:spPr/>
    </dgm:pt>
    <dgm:pt modelId="{64745FC5-DC2E-43AC-A4DF-DBD3EC6C8D8B}" type="pres">
      <dgm:prSet presAssocID="{B0A2D9F2-4FCA-4A3F-BF06-ED286A471FBF}" presName="rootConnector" presStyleLbl="node1" presStyleIdx="3" presStyleCnt="4"/>
      <dgm:spPr/>
    </dgm:pt>
    <dgm:pt modelId="{37B7804A-7099-4EA6-AF3C-8297427717B5}" type="pres">
      <dgm:prSet presAssocID="{B0A2D9F2-4FCA-4A3F-BF06-ED286A471FBF}" presName="childShape" presStyleCnt="0"/>
      <dgm:spPr/>
    </dgm:pt>
    <dgm:pt modelId="{88986683-2464-42DE-948B-5BA4D024BB96}" type="pres">
      <dgm:prSet presAssocID="{0B744588-669C-42BC-AE12-32994FD482FD}" presName="Name13" presStyleLbl="parChTrans1D2" presStyleIdx="3" presStyleCnt="4"/>
      <dgm:spPr/>
    </dgm:pt>
    <dgm:pt modelId="{01254A41-999D-46DF-9560-B1DDEDD2D854}" type="pres">
      <dgm:prSet presAssocID="{D6E9CB88-4F94-4DBA-828E-B13575E0C43B}" presName="childText" presStyleLbl="bgAcc1" presStyleIdx="3" presStyleCnt="4">
        <dgm:presLayoutVars>
          <dgm:bulletEnabled val="1"/>
        </dgm:presLayoutVars>
      </dgm:prSet>
      <dgm:spPr/>
    </dgm:pt>
  </dgm:ptLst>
  <dgm:cxnLst>
    <dgm:cxn modelId="{9535B810-9405-4430-BA2A-225A43402958}" type="presOf" srcId="{3F63DDE4-2EED-4B8C-9103-393AC649E8BB}" destId="{345180DB-3D68-493C-B1EB-8C7BFEC94B20}" srcOrd="0" destOrd="0" presId="urn:microsoft.com/office/officeart/2005/8/layout/hierarchy3"/>
    <dgm:cxn modelId="{6FFDC41A-148C-42A6-9A70-F4DB7D3D88C0}" type="presOf" srcId="{2BFBD01E-9778-49C7-9EBB-74E63549F62A}" destId="{7170D92C-90BD-4077-A354-145DBC5E1FC6}" srcOrd="1" destOrd="0" presId="urn:microsoft.com/office/officeart/2005/8/layout/hierarchy3"/>
    <dgm:cxn modelId="{8860751B-4B96-4F18-ACF7-2F6BD146DC04}" srcId="{49A14116-13A3-4B9A-B47C-61AE972E1ED3}" destId="{506C0ACA-CE21-4711-AEF8-A448262A2067}" srcOrd="0" destOrd="0" parTransId="{478CFDC6-B5C4-489C-8DDF-242337EFF7A4}" sibTransId="{33878038-620B-49FB-94A8-3A74030649A9}"/>
    <dgm:cxn modelId="{B0129C1F-C44F-48EF-88F6-260C740D689C}" type="presOf" srcId="{506C0ACA-CE21-4711-AEF8-A448262A2067}" destId="{47CF8B00-B7FF-4ED2-AFED-2B4F601C534D}" srcOrd="0" destOrd="0" presId="urn:microsoft.com/office/officeart/2005/8/layout/hierarchy3"/>
    <dgm:cxn modelId="{14D74A20-5D77-41D3-8EC5-99A595C66EEF}" srcId="{A6FC8F8E-294F-4369-9F70-06441B06415C}" destId="{97B67E10-D276-47A6-8A9A-4146EC9298BB}" srcOrd="0" destOrd="0" parTransId="{3F63DDE4-2EED-4B8C-9103-393AC649E8BB}" sibTransId="{8D67B06C-107E-4D6B-833C-E9BCA2B64DC9}"/>
    <dgm:cxn modelId="{63B44225-C27D-4B9C-8296-282370AA482F}" type="presOf" srcId="{412C2B1B-60B4-4BF4-AEA2-195F155147DC}" destId="{FED3494F-AE42-4357-9F62-7A20B8DAFB18}" srcOrd="0" destOrd="0" presId="urn:microsoft.com/office/officeart/2005/8/layout/hierarchy3"/>
    <dgm:cxn modelId="{514BC832-01C6-4580-B938-B80672F5D1EF}" type="presOf" srcId="{2BFBD01E-9778-49C7-9EBB-74E63549F62A}" destId="{443CB372-272C-476A-925D-CB1E04380E00}" srcOrd="0" destOrd="0" presId="urn:microsoft.com/office/officeart/2005/8/layout/hierarchy3"/>
    <dgm:cxn modelId="{B9753F41-78B4-4192-913D-88F92CC8A20D}" type="presOf" srcId="{557C76D8-C0F4-431B-BCD3-3E05FCF5FF2B}" destId="{EC96C7F4-9740-4DDB-942F-7BF4C0040009}" srcOrd="0" destOrd="0" presId="urn:microsoft.com/office/officeart/2005/8/layout/hierarchy3"/>
    <dgm:cxn modelId="{00F0FC65-26CC-4D00-B1A1-6E98027A909C}" srcId="{B0A2D9F2-4FCA-4A3F-BF06-ED286A471FBF}" destId="{D6E9CB88-4F94-4DBA-828E-B13575E0C43B}" srcOrd="0" destOrd="0" parTransId="{0B744588-669C-42BC-AE12-32994FD482FD}" sibTransId="{C541E915-A8CE-49F8-853E-084780575B5E}"/>
    <dgm:cxn modelId="{82B6F068-FCA5-47F6-A995-B7DE151E01ED}" srcId="{F513EE11-FB7A-4D87-BFD8-1B68D73D3B7C}" destId="{49A14116-13A3-4B9A-B47C-61AE972E1ED3}" srcOrd="0" destOrd="0" parTransId="{C35C281A-7756-4DAB-B18A-A56C04DE0E32}" sibTransId="{D0996E63-95E8-4056-A5D6-F6A29058EE9B}"/>
    <dgm:cxn modelId="{1D88976B-3F45-4803-A1E9-047B198FEDD3}" type="presOf" srcId="{0B744588-669C-42BC-AE12-32994FD482FD}" destId="{88986683-2464-42DE-948B-5BA4D024BB96}" srcOrd="0" destOrd="0" presId="urn:microsoft.com/office/officeart/2005/8/layout/hierarchy3"/>
    <dgm:cxn modelId="{DAA17D51-0AB0-4ED5-84A7-D53E2E35EF2D}" type="presOf" srcId="{478CFDC6-B5C4-489C-8DDF-242337EFF7A4}" destId="{A8F0AE0F-4910-4552-9020-6955ED50B20F}" srcOrd="0" destOrd="0" presId="urn:microsoft.com/office/officeart/2005/8/layout/hierarchy3"/>
    <dgm:cxn modelId="{D2FB0B7B-0C5D-44C3-ADD7-CE49EE1A9D80}" type="presOf" srcId="{D6E9CB88-4F94-4DBA-828E-B13575E0C43B}" destId="{01254A41-999D-46DF-9560-B1DDEDD2D854}" srcOrd="0" destOrd="0" presId="urn:microsoft.com/office/officeart/2005/8/layout/hierarchy3"/>
    <dgm:cxn modelId="{DE273F7F-6129-479F-BA31-9AAA4BE95BF4}" type="presOf" srcId="{B0A2D9F2-4FCA-4A3F-BF06-ED286A471FBF}" destId="{64745FC5-DC2E-43AC-A4DF-DBD3EC6C8D8B}" srcOrd="1" destOrd="0" presId="urn:microsoft.com/office/officeart/2005/8/layout/hierarchy3"/>
    <dgm:cxn modelId="{5FB38497-9BA0-431C-B780-515115B42767}" srcId="{F513EE11-FB7A-4D87-BFD8-1B68D73D3B7C}" destId="{2BFBD01E-9778-49C7-9EBB-74E63549F62A}" srcOrd="1" destOrd="0" parTransId="{9AAB3731-5F58-4CC7-898C-C3596887C885}" sibTransId="{4B48DC00-E4BF-4552-93A7-7F50692B6FD6}"/>
    <dgm:cxn modelId="{65FDBBA5-E41E-4E23-9662-A079A1E39EF3}" type="presOf" srcId="{B0A2D9F2-4FCA-4A3F-BF06-ED286A471FBF}" destId="{B802023A-8550-4E0D-8DD8-7759FEADFC82}" srcOrd="0" destOrd="0" presId="urn:microsoft.com/office/officeart/2005/8/layout/hierarchy3"/>
    <dgm:cxn modelId="{817CBDB7-EA3E-434F-BA1C-926DD5D69037}" type="presOf" srcId="{A6FC8F8E-294F-4369-9F70-06441B06415C}" destId="{F40AFCD8-9641-44E5-BB0A-A4447D6D8EC5}" srcOrd="0" destOrd="0" presId="urn:microsoft.com/office/officeart/2005/8/layout/hierarchy3"/>
    <dgm:cxn modelId="{9145F5C1-8831-4D93-810F-C315FDAA64BD}" type="presOf" srcId="{97B67E10-D276-47A6-8A9A-4146EC9298BB}" destId="{7B941D93-DBE4-4316-9C2F-5BB71C731710}" srcOrd="0" destOrd="0" presId="urn:microsoft.com/office/officeart/2005/8/layout/hierarchy3"/>
    <dgm:cxn modelId="{317CC6CE-61D1-4706-9986-957AAFC827DE}" type="presOf" srcId="{F513EE11-FB7A-4D87-BFD8-1B68D73D3B7C}" destId="{D1C7EBC6-4381-4B0B-9D81-4BB788B49507}" srcOrd="0" destOrd="0" presId="urn:microsoft.com/office/officeart/2005/8/layout/hierarchy3"/>
    <dgm:cxn modelId="{208D34D2-33E4-4504-A2E1-495C70846511}" type="presOf" srcId="{A6FC8F8E-294F-4369-9F70-06441B06415C}" destId="{D3564944-8632-4C72-BE92-D2E2678EB1A8}" srcOrd="1" destOrd="0" presId="urn:microsoft.com/office/officeart/2005/8/layout/hierarchy3"/>
    <dgm:cxn modelId="{854F9EDC-0A79-4F7B-BF28-8A39E0CDE683}" srcId="{F513EE11-FB7A-4D87-BFD8-1B68D73D3B7C}" destId="{B0A2D9F2-4FCA-4A3F-BF06-ED286A471FBF}" srcOrd="3" destOrd="0" parTransId="{B3D2EF89-462E-48F5-AC5F-D9C08DE448C9}" sibTransId="{9C7244BE-DEC5-48CA-857D-07B83E01A511}"/>
    <dgm:cxn modelId="{AF857DDF-90F3-4714-B2A5-0B20C75A8EA9}" srcId="{2BFBD01E-9778-49C7-9EBB-74E63549F62A}" destId="{557C76D8-C0F4-431B-BCD3-3E05FCF5FF2B}" srcOrd="0" destOrd="0" parTransId="{412C2B1B-60B4-4BF4-AEA2-195F155147DC}" sibTransId="{78552CBC-55D1-47FC-ACA1-F480B9116940}"/>
    <dgm:cxn modelId="{F781CCE0-D783-4D79-A1F6-E911BCBBCAB2}" type="presOf" srcId="{49A14116-13A3-4B9A-B47C-61AE972E1ED3}" destId="{FF986AEF-B03F-4E1C-8413-2394E29C8337}" srcOrd="1" destOrd="0" presId="urn:microsoft.com/office/officeart/2005/8/layout/hierarchy3"/>
    <dgm:cxn modelId="{2CB1D1F5-5920-402A-95C2-9ABB30A37DEC}" type="presOf" srcId="{49A14116-13A3-4B9A-B47C-61AE972E1ED3}" destId="{F2BB562B-8DF8-4DE6-890E-BD168CF6E80C}" srcOrd="0" destOrd="0" presId="urn:microsoft.com/office/officeart/2005/8/layout/hierarchy3"/>
    <dgm:cxn modelId="{6DB1F4FC-70E3-4994-B2E9-7C603FC8CBDD}" srcId="{F513EE11-FB7A-4D87-BFD8-1B68D73D3B7C}" destId="{A6FC8F8E-294F-4369-9F70-06441B06415C}" srcOrd="2" destOrd="0" parTransId="{41694A1F-DB48-4184-A148-FDFF3E302F39}" sibTransId="{FFF7180C-B6AB-49AC-BEEB-AC8ED411CA9A}"/>
    <dgm:cxn modelId="{5144B96E-36A7-489F-9143-E671E6F41FCE}" type="presParOf" srcId="{D1C7EBC6-4381-4B0B-9D81-4BB788B49507}" destId="{E351EC87-0589-4AA6-8498-D46747AE6127}" srcOrd="0" destOrd="0" presId="urn:microsoft.com/office/officeart/2005/8/layout/hierarchy3"/>
    <dgm:cxn modelId="{F6D746F2-B9E7-4CB2-97C4-402CC436944E}" type="presParOf" srcId="{E351EC87-0589-4AA6-8498-D46747AE6127}" destId="{ABAC8FF1-209C-4EC3-90E3-6E19A704439D}" srcOrd="0" destOrd="0" presId="urn:microsoft.com/office/officeart/2005/8/layout/hierarchy3"/>
    <dgm:cxn modelId="{8A65B3DD-A8E0-489A-A7C5-8E7CE2E9ECD4}" type="presParOf" srcId="{ABAC8FF1-209C-4EC3-90E3-6E19A704439D}" destId="{F2BB562B-8DF8-4DE6-890E-BD168CF6E80C}" srcOrd="0" destOrd="0" presId="urn:microsoft.com/office/officeart/2005/8/layout/hierarchy3"/>
    <dgm:cxn modelId="{C23D5C0C-C706-4342-8BD4-EDA6B3301E8D}" type="presParOf" srcId="{ABAC8FF1-209C-4EC3-90E3-6E19A704439D}" destId="{FF986AEF-B03F-4E1C-8413-2394E29C8337}" srcOrd="1" destOrd="0" presId="urn:microsoft.com/office/officeart/2005/8/layout/hierarchy3"/>
    <dgm:cxn modelId="{894AB372-137C-424C-81EA-347D7397F991}" type="presParOf" srcId="{E351EC87-0589-4AA6-8498-D46747AE6127}" destId="{8962E10D-B4CC-41A6-91CD-AF25EA0E516A}" srcOrd="1" destOrd="0" presId="urn:microsoft.com/office/officeart/2005/8/layout/hierarchy3"/>
    <dgm:cxn modelId="{AA40199E-014D-4B38-9ED4-48821452C784}" type="presParOf" srcId="{8962E10D-B4CC-41A6-91CD-AF25EA0E516A}" destId="{A8F0AE0F-4910-4552-9020-6955ED50B20F}" srcOrd="0" destOrd="0" presId="urn:microsoft.com/office/officeart/2005/8/layout/hierarchy3"/>
    <dgm:cxn modelId="{019FFEDF-D799-42C9-81AE-BF91A17998E8}" type="presParOf" srcId="{8962E10D-B4CC-41A6-91CD-AF25EA0E516A}" destId="{47CF8B00-B7FF-4ED2-AFED-2B4F601C534D}" srcOrd="1" destOrd="0" presId="urn:microsoft.com/office/officeart/2005/8/layout/hierarchy3"/>
    <dgm:cxn modelId="{07D258D6-6954-46CB-ABD8-DD46F160EC79}" type="presParOf" srcId="{D1C7EBC6-4381-4B0B-9D81-4BB788B49507}" destId="{6B5CA167-BCDC-46C4-ACBD-A24E5C1CF35E}" srcOrd="1" destOrd="0" presId="urn:microsoft.com/office/officeart/2005/8/layout/hierarchy3"/>
    <dgm:cxn modelId="{6BF28CCA-FCB6-464E-999E-55DE147E5261}" type="presParOf" srcId="{6B5CA167-BCDC-46C4-ACBD-A24E5C1CF35E}" destId="{673191F5-42AA-40E4-91FD-D9283D037391}" srcOrd="0" destOrd="0" presId="urn:microsoft.com/office/officeart/2005/8/layout/hierarchy3"/>
    <dgm:cxn modelId="{553F576F-50D6-4B68-8D42-5C360416D9EC}" type="presParOf" srcId="{673191F5-42AA-40E4-91FD-D9283D037391}" destId="{443CB372-272C-476A-925D-CB1E04380E00}" srcOrd="0" destOrd="0" presId="urn:microsoft.com/office/officeart/2005/8/layout/hierarchy3"/>
    <dgm:cxn modelId="{E9B126A4-4235-4097-BF7A-620E0743A585}" type="presParOf" srcId="{673191F5-42AA-40E4-91FD-D9283D037391}" destId="{7170D92C-90BD-4077-A354-145DBC5E1FC6}" srcOrd="1" destOrd="0" presId="urn:microsoft.com/office/officeart/2005/8/layout/hierarchy3"/>
    <dgm:cxn modelId="{2C95F24D-2EB7-43BF-A504-8603915243AB}" type="presParOf" srcId="{6B5CA167-BCDC-46C4-ACBD-A24E5C1CF35E}" destId="{EBFE76BF-7FAF-4E49-804F-A506065D66BC}" srcOrd="1" destOrd="0" presId="urn:microsoft.com/office/officeart/2005/8/layout/hierarchy3"/>
    <dgm:cxn modelId="{63B559FB-0A76-4D6A-AC4A-B131174D5E01}" type="presParOf" srcId="{EBFE76BF-7FAF-4E49-804F-A506065D66BC}" destId="{FED3494F-AE42-4357-9F62-7A20B8DAFB18}" srcOrd="0" destOrd="0" presId="urn:microsoft.com/office/officeart/2005/8/layout/hierarchy3"/>
    <dgm:cxn modelId="{15AC2B73-40AF-47FD-9311-C9C58A1EA7DF}" type="presParOf" srcId="{EBFE76BF-7FAF-4E49-804F-A506065D66BC}" destId="{EC96C7F4-9740-4DDB-942F-7BF4C0040009}" srcOrd="1" destOrd="0" presId="urn:microsoft.com/office/officeart/2005/8/layout/hierarchy3"/>
    <dgm:cxn modelId="{8D906540-2FC9-4D39-9EBC-CAABAFADA6CC}" type="presParOf" srcId="{D1C7EBC6-4381-4B0B-9D81-4BB788B49507}" destId="{716CD04C-806F-46E6-A2DD-27224E9AD22F}" srcOrd="2" destOrd="0" presId="urn:microsoft.com/office/officeart/2005/8/layout/hierarchy3"/>
    <dgm:cxn modelId="{877458FF-F0C4-451A-985A-FBFD907E3434}" type="presParOf" srcId="{716CD04C-806F-46E6-A2DD-27224E9AD22F}" destId="{001A02D9-F71E-46FD-A4F1-E5F87AD50EFE}" srcOrd="0" destOrd="0" presId="urn:microsoft.com/office/officeart/2005/8/layout/hierarchy3"/>
    <dgm:cxn modelId="{BBBC4185-5949-49CA-AB8E-3640C8618E5A}" type="presParOf" srcId="{001A02D9-F71E-46FD-A4F1-E5F87AD50EFE}" destId="{F40AFCD8-9641-44E5-BB0A-A4447D6D8EC5}" srcOrd="0" destOrd="0" presId="urn:microsoft.com/office/officeart/2005/8/layout/hierarchy3"/>
    <dgm:cxn modelId="{55F99A14-B0F6-4C43-AF41-38A6998CA106}" type="presParOf" srcId="{001A02D9-F71E-46FD-A4F1-E5F87AD50EFE}" destId="{D3564944-8632-4C72-BE92-D2E2678EB1A8}" srcOrd="1" destOrd="0" presId="urn:microsoft.com/office/officeart/2005/8/layout/hierarchy3"/>
    <dgm:cxn modelId="{BE1CE7F3-5CE8-4271-886B-F2E8FF99D5BF}" type="presParOf" srcId="{716CD04C-806F-46E6-A2DD-27224E9AD22F}" destId="{53EA2423-9142-41DD-8D89-DA1493AADEA3}" srcOrd="1" destOrd="0" presId="urn:microsoft.com/office/officeart/2005/8/layout/hierarchy3"/>
    <dgm:cxn modelId="{6941AFA3-3E76-46F6-895B-D7D1FC4B2BD7}" type="presParOf" srcId="{53EA2423-9142-41DD-8D89-DA1493AADEA3}" destId="{345180DB-3D68-493C-B1EB-8C7BFEC94B20}" srcOrd="0" destOrd="0" presId="urn:microsoft.com/office/officeart/2005/8/layout/hierarchy3"/>
    <dgm:cxn modelId="{30039EC4-D93A-4727-B1B2-6BF0444CC11B}" type="presParOf" srcId="{53EA2423-9142-41DD-8D89-DA1493AADEA3}" destId="{7B941D93-DBE4-4316-9C2F-5BB71C731710}" srcOrd="1" destOrd="0" presId="urn:microsoft.com/office/officeart/2005/8/layout/hierarchy3"/>
    <dgm:cxn modelId="{E210DDE6-B559-4ABE-B4AB-E52F60B63A7C}" type="presParOf" srcId="{D1C7EBC6-4381-4B0B-9D81-4BB788B49507}" destId="{29479760-FEC7-4CDD-97D4-80BB272111EC}" srcOrd="3" destOrd="0" presId="urn:microsoft.com/office/officeart/2005/8/layout/hierarchy3"/>
    <dgm:cxn modelId="{82875A42-BA70-4F82-A76C-6508AD1B5BDF}" type="presParOf" srcId="{29479760-FEC7-4CDD-97D4-80BB272111EC}" destId="{2B4EDA3B-2D3B-4899-9B92-794D2D50498A}" srcOrd="0" destOrd="0" presId="urn:microsoft.com/office/officeart/2005/8/layout/hierarchy3"/>
    <dgm:cxn modelId="{905F50E1-016C-4725-ABBB-9339A4BC3108}" type="presParOf" srcId="{2B4EDA3B-2D3B-4899-9B92-794D2D50498A}" destId="{B802023A-8550-4E0D-8DD8-7759FEADFC82}" srcOrd="0" destOrd="0" presId="urn:microsoft.com/office/officeart/2005/8/layout/hierarchy3"/>
    <dgm:cxn modelId="{B855023E-D488-428D-9CBB-159B0958FA7D}" type="presParOf" srcId="{2B4EDA3B-2D3B-4899-9B92-794D2D50498A}" destId="{64745FC5-DC2E-43AC-A4DF-DBD3EC6C8D8B}" srcOrd="1" destOrd="0" presId="urn:microsoft.com/office/officeart/2005/8/layout/hierarchy3"/>
    <dgm:cxn modelId="{0455275D-2C08-4273-AA14-E5A419B224B2}" type="presParOf" srcId="{29479760-FEC7-4CDD-97D4-80BB272111EC}" destId="{37B7804A-7099-4EA6-AF3C-8297427717B5}" srcOrd="1" destOrd="0" presId="urn:microsoft.com/office/officeart/2005/8/layout/hierarchy3"/>
    <dgm:cxn modelId="{B9D69CC7-F6C7-4010-86F0-D5F5A7775755}" type="presParOf" srcId="{37B7804A-7099-4EA6-AF3C-8297427717B5}" destId="{88986683-2464-42DE-948B-5BA4D024BB96}" srcOrd="0" destOrd="0" presId="urn:microsoft.com/office/officeart/2005/8/layout/hierarchy3"/>
    <dgm:cxn modelId="{0412F098-89FF-483D-85CA-AAC569127653}" type="presParOf" srcId="{37B7804A-7099-4EA6-AF3C-8297427717B5}" destId="{01254A41-999D-46DF-9560-B1DDEDD2D854}"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BB562B-8DF8-4DE6-890E-BD168CF6E80C}">
      <dsp:nvSpPr>
        <dsp:cNvPr id="0" name=""/>
        <dsp:cNvSpPr/>
      </dsp:nvSpPr>
      <dsp:spPr>
        <a:xfrm>
          <a:off x="2074" y="834770"/>
          <a:ext cx="2383820" cy="119191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rtl="0">
            <a:lnSpc>
              <a:spcPct val="90000"/>
            </a:lnSpc>
            <a:spcBef>
              <a:spcPct val="0"/>
            </a:spcBef>
            <a:spcAft>
              <a:spcPct val="35000"/>
            </a:spcAft>
            <a:buNone/>
          </a:pPr>
          <a:r>
            <a:rPr lang="en-US" sz="1900" b="0" kern="1200"/>
            <a:t>Work is taking place </a:t>
          </a:r>
          <a:r>
            <a:rPr lang="en-US" sz="1900" b="0" i="1" kern="1200"/>
            <a:t>before</a:t>
          </a:r>
          <a:r>
            <a:rPr lang="en-US" sz="1900" b="0" kern="1200"/>
            <a:t> the</a:t>
          </a:r>
          <a:r>
            <a:rPr lang="en-US" sz="1900" b="1" kern="1200"/>
            <a:t> </a:t>
          </a:r>
          <a:r>
            <a:rPr lang="en-US" sz="1900" b="1" kern="1200">
              <a:latin typeface="Seattle Text"/>
            </a:rPr>
            <a:t>issued</a:t>
          </a:r>
          <a:r>
            <a:rPr lang="en-US" sz="1900" b="1" kern="1200"/>
            <a:t> use start date</a:t>
          </a:r>
        </a:p>
      </dsp:txBody>
      <dsp:txXfrm>
        <a:off x="36984" y="869680"/>
        <a:ext cx="2314000" cy="1122090"/>
      </dsp:txXfrm>
    </dsp:sp>
    <dsp:sp modelId="{A8F0AE0F-4910-4552-9020-6955ED50B20F}">
      <dsp:nvSpPr>
        <dsp:cNvPr id="0" name=""/>
        <dsp:cNvSpPr/>
      </dsp:nvSpPr>
      <dsp:spPr>
        <a:xfrm>
          <a:off x="240456" y="2026680"/>
          <a:ext cx="238382" cy="893932"/>
        </a:xfrm>
        <a:custGeom>
          <a:avLst/>
          <a:gdLst/>
          <a:ahLst/>
          <a:cxnLst/>
          <a:rect l="0" t="0" r="0" b="0"/>
          <a:pathLst>
            <a:path>
              <a:moveTo>
                <a:pt x="0" y="0"/>
              </a:moveTo>
              <a:lnTo>
                <a:pt x="0" y="893932"/>
              </a:lnTo>
              <a:lnTo>
                <a:pt x="238382" y="893932"/>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7CF8B00-B7FF-4ED2-AFED-2B4F601C534D}">
      <dsp:nvSpPr>
        <dsp:cNvPr id="0" name=""/>
        <dsp:cNvSpPr/>
      </dsp:nvSpPr>
      <dsp:spPr>
        <a:xfrm>
          <a:off x="478838" y="2324657"/>
          <a:ext cx="1907056" cy="11919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Requires a </a:t>
          </a:r>
          <a:r>
            <a:rPr lang="en-US" sz="2500" b="1" kern="1200"/>
            <a:t>Date Change Amendment</a:t>
          </a:r>
          <a:endParaRPr lang="en-US" sz="2500" kern="1200"/>
        </a:p>
      </dsp:txBody>
      <dsp:txXfrm>
        <a:off x="513748" y="2359567"/>
        <a:ext cx="1837236" cy="1122090"/>
      </dsp:txXfrm>
    </dsp:sp>
    <dsp:sp modelId="{443CB372-272C-476A-925D-CB1E04380E00}">
      <dsp:nvSpPr>
        <dsp:cNvPr id="0" name=""/>
        <dsp:cNvSpPr/>
      </dsp:nvSpPr>
      <dsp:spPr>
        <a:xfrm>
          <a:off x="2981849" y="834770"/>
          <a:ext cx="2383820" cy="119191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Work is extending </a:t>
          </a:r>
          <a:r>
            <a:rPr lang="en-US" sz="1900" i="1" kern="1200"/>
            <a:t>beyond</a:t>
          </a:r>
          <a:r>
            <a:rPr lang="en-US" sz="1900" kern="1200"/>
            <a:t> the </a:t>
          </a:r>
          <a:r>
            <a:rPr lang="en-US" sz="1900" b="1" i="0" kern="1200"/>
            <a:t>issued duration</a:t>
          </a:r>
          <a:r>
            <a:rPr lang="en-US" sz="1900" b="1" kern="1200"/>
            <a:t> </a:t>
          </a:r>
        </a:p>
      </dsp:txBody>
      <dsp:txXfrm>
        <a:off x="3016759" y="869680"/>
        <a:ext cx="2314000" cy="1122090"/>
      </dsp:txXfrm>
    </dsp:sp>
    <dsp:sp modelId="{FED3494F-AE42-4357-9F62-7A20B8DAFB18}">
      <dsp:nvSpPr>
        <dsp:cNvPr id="0" name=""/>
        <dsp:cNvSpPr/>
      </dsp:nvSpPr>
      <dsp:spPr>
        <a:xfrm>
          <a:off x="3220231" y="2026680"/>
          <a:ext cx="238382" cy="893932"/>
        </a:xfrm>
        <a:custGeom>
          <a:avLst/>
          <a:gdLst/>
          <a:ahLst/>
          <a:cxnLst/>
          <a:rect l="0" t="0" r="0" b="0"/>
          <a:pathLst>
            <a:path>
              <a:moveTo>
                <a:pt x="0" y="0"/>
              </a:moveTo>
              <a:lnTo>
                <a:pt x="0" y="893932"/>
              </a:lnTo>
              <a:lnTo>
                <a:pt x="238382" y="893932"/>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C96C7F4-9740-4DDB-942F-7BF4C0040009}">
      <dsp:nvSpPr>
        <dsp:cNvPr id="0" name=""/>
        <dsp:cNvSpPr/>
      </dsp:nvSpPr>
      <dsp:spPr>
        <a:xfrm>
          <a:off x="3458613" y="2324657"/>
          <a:ext cx="1907056" cy="1191910"/>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Requires an </a:t>
          </a:r>
          <a:r>
            <a:rPr lang="en-US" sz="2500" b="1" kern="1200"/>
            <a:t>Extension Amendment</a:t>
          </a:r>
          <a:endParaRPr lang="en-US" sz="2500" kern="1200"/>
        </a:p>
      </dsp:txBody>
      <dsp:txXfrm>
        <a:off x="3493523" y="2359567"/>
        <a:ext cx="1837236" cy="1122090"/>
      </dsp:txXfrm>
    </dsp:sp>
    <dsp:sp modelId="{F40AFCD8-9641-44E5-BB0A-A4447D6D8EC5}">
      <dsp:nvSpPr>
        <dsp:cNvPr id="0" name=""/>
        <dsp:cNvSpPr/>
      </dsp:nvSpPr>
      <dsp:spPr>
        <a:xfrm>
          <a:off x="5961625" y="834770"/>
          <a:ext cx="2383820" cy="119191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Work is taking place </a:t>
          </a:r>
          <a:r>
            <a:rPr lang="en-US" sz="1900" i="1" kern="1200">
              <a:latin typeface="Seattle Text"/>
            </a:rPr>
            <a:t>beyond</a:t>
          </a:r>
          <a:r>
            <a:rPr lang="en-US" sz="1900" kern="1200"/>
            <a:t> the P</a:t>
          </a:r>
          <a:r>
            <a:rPr lang="en-US" sz="1900" b="1" kern="1200"/>
            <a:t>ermit Expiration Date</a:t>
          </a:r>
          <a:endParaRPr lang="en-US" sz="1900" kern="1200"/>
        </a:p>
      </dsp:txBody>
      <dsp:txXfrm>
        <a:off x="5996535" y="869680"/>
        <a:ext cx="2314000" cy="1122090"/>
      </dsp:txXfrm>
    </dsp:sp>
    <dsp:sp modelId="{345180DB-3D68-493C-B1EB-8C7BFEC94B20}">
      <dsp:nvSpPr>
        <dsp:cNvPr id="0" name=""/>
        <dsp:cNvSpPr/>
      </dsp:nvSpPr>
      <dsp:spPr>
        <a:xfrm>
          <a:off x="6200007" y="2026680"/>
          <a:ext cx="238382" cy="893932"/>
        </a:xfrm>
        <a:custGeom>
          <a:avLst/>
          <a:gdLst/>
          <a:ahLst/>
          <a:cxnLst/>
          <a:rect l="0" t="0" r="0" b="0"/>
          <a:pathLst>
            <a:path>
              <a:moveTo>
                <a:pt x="0" y="0"/>
              </a:moveTo>
              <a:lnTo>
                <a:pt x="0" y="893932"/>
              </a:lnTo>
              <a:lnTo>
                <a:pt x="238382" y="893932"/>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941D93-DBE4-4316-9C2F-5BB71C731710}">
      <dsp:nvSpPr>
        <dsp:cNvPr id="0" name=""/>
        <dsp:cNvSpPr/>
      </dsp:nvSpPr>
      <dsp:spPr>
        <a:xfrm>
          <a:off x="6438389" y="2324657"/>
          <a:ext cx="1907056" cy="119191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Requires an </a:t>
          </a:r>
          <a:r>
            <a:rPr lang="en-US" sz="2500" b="1" kern="1200"/>
            <a:t>Extension Amendment</a:t>
          </a:r>
          <a:endParaRPr lang="en-US" sz="2500" kern="1200"/>
        </a:p>
      </dsp:txBody>
      <dsp:txXfrm>
        <a:off x="6473299" y="2359567"/>
        <a:ext cx="1837236" cy="1122090"/>
      </dsp:txXfrm>
    </dsp:sp>
    <dsp:sp modelId="{B802023A-8550-4E0D-8DD8-7759FEADFC82}">
      <dsp:nvSpPr>
        <dsp:cNvPr id="0" name=""/>
        <dsp:cNvSpPr/>
      </dsp:nvSpPr>
      <dsp:spPr>
        <a:xfrm>
          <a:off x="8941400" y="834770"/>
          <a:ext cx="2383820" cy="119191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t>Scope of work changes (e.g., new use, change in area), contact changes etc. </a:t>
          </a:r>
        </a:p>
      </dsp:txBody>
      <dsp:txXfrm>
        <a:off x="8976310" y="869680"/>
        <a:ext cx="2314000" cy="1122090"/>
      </dsp:txXfrm>
    </dsp:sp>
    <dsp:sp modelId="{88986683-2464-42DE-948B-5BA4D024BB96}">
      <dsp:nvSpPr>
        <dsp:cNvPr id="0" name=""/>
        <dsp:cNvSpPr/>
      </dsp:nvSpPr>
      <dsp:spPr>
        <a:xfrm>
          <a:off x="9179782" y="2026680"/>
          <a:ext cx="238382" cy="893932"/>
        </a:xfrm>
        <a:custGeom>
          <a:avLst/>
          <a:gdLst/>
          <a:ahLst/>
          <a:cxnLst/>
          <a:rect l="0" t="0" r="0" b="0"/>
          <a:pathLst>
            <a:path>
              <a:moveTo>
                <a:pt x="0" y="0"/>
              </a:moveTo>
              <a:lnTo>
                <a:pt x="0" y="893932"/>
              </a:lnTo>
              <a:lnTo>
                <a:pt x="238382" y="893932"/>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1254A41-999D-46DF-9560-B1DDEDD2D854}">
      <dsp:nvSpPr>
        <dsp:cNvPr id="0" name=""/>
        <dsp:cNvSpPr/>
      </dsp:nvSpPr>
      <dsp:spPr>
        <a:xfrm>
          <a:off x="9418164" y="2324657"/>
          <a:ext cx="1907056" cy="1191910"/>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a:t>Requires a </a:t>
          </a:r>
          <a:r>
            <a:rPr lang="en-US" sz="2500" b="1" kern="1200"/>
            <a:t>Revision Amendment</a:t>
          </a:r>
          <a:endParaRPr lang="en-US" sz="2500" kern="1200"/>
        </a:p>
      </dsp:txBody>
      <dsp:txXfrm>
        <a:off x="9453074" y="2359567"/>
        <a:ext cx="1837236" cy="11220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AE5B-F118-4961-BA92-79310DC277B4}" type="datetimeFigureOut">
              <a:rPr lang="en-US" smtClean="0"/>
              <a:t>6/22/2021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2E38-1DBF-493E-8775-8109287F1EB1}" type="slidenum">
              <a:rPr lang="en-US" smtClean="0"/>
              <a:t>‹#›</a:t>
            </a:fld>
            <a:endParaRPr lang="en-US"/>
          </a:p>
        </p:txBody>
      </p:sp>
    </p:spTree>
    <p:extLst>
      <p:ext uri="{BB962C8B-B14F-4D97-AF65-F5344CB8AC3E}">
        <p14:creationId xmlns:p14="http://schemas.microsoft.com/office/powerpoint/2010/main" val="25745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a:t>Welcome to the SDOT Street Use Utility workshop</a:t>
            </a:r>
          </a:p>
        </p:txBody>
      </p:sp>
      <p:sp>
        <p:nvSpPr>
          <p:cNvPr id="4" name="Slide Number Placeholder 3"/>
          <p:cNvSpPr>
            <a:spLocks noGrp="1"/>
          </p:cNvSpPr>
          <p:nvPr>
            <p:ph type="sldNum" sz="quarter" idx="5"/>
          </p:nvPr>
        </p:nvSpPr>
        <p:spPr/>
        <p:txBody>
          <a:bodyPr/>
          <a:lstStyle/>
          <a:p>
            <a:fld id="{B6462E38-1DBF-493E-8775-8109287F1EB1}" type="slidenum">
              <a:rPr lang="en-US" smtClean="0"/>
              <a:t>1</a:t>
            </a:fld>
            <a:endParaRPr lang="en-US"/>
          </a:p>
        </p:txBody>
      </p:sp>
    </p:spTree>
    <p:extLst>
      <p:ext uri="{BB962C8B-B14F-4D97-AF65-F5344CB8AC3E}">
        <p14:creationId xmlns:p14="http://schemas.microsoft.com/office/powerpoint/2010/main" val="289671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25</a:t>
            </a:fld>
            <a:endParaRPr lang="en-US"/>
          </a:p>
        </p:txBody>
      </p:sp>
    </p:spTree>
    <p:extLst>
      <p:ext uri="{BB962C8B-B14F-4D97-AF65-F5344CB8AC3E}">
        <p14:creationId xmlns:p14="http://schemas.microsoft.com/office/powerpoint/2010/main" val="3411593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Optionally, if there is an exact match, there will not be </a:t>
            </a:r>
          </a:p>
        </p:txBody>
      </p:sp>
      <p:sp>
        <p:nvSpPr>
          <p:cNvPr id="4" name="Slide Number Placeholder 3"/>
          <p:cNvSpPr>
            <a:spLocks noGrp="1"/>
          </p:cNvSpPr>
          <p:nvPr>
            <p:ph type="sldNum" sz="quarter" idx="5"/>
          </p:nvPr>
        </p:nvSpPr>
        <p:spPr/>
        <p:txBody>
          <a:bodyPr/>
          <a:lstStyle/>
          <a:p>
            <a:fld id="{B6462E38-1DBF-493E-8775-8109287F1EB1}" type="slidenum">
              <a:rPr lang="en-US" smtClean="0"/>
              <a:t>26</a:t>
            </a:fld>
            <a:endParaRPr lang="en-US"/>
          </a:p>
        </p:txBody>
      </p:sp>
    </p:spTree>
    <p:extLst>
      <p:ext uri="{BB962C8B-B14F-4D97-AF65-F5344CB8AC3E}">
        <p14:creationId xmlns:p14="http://schemas.microsoft.com/office/powerpoint/2010/main" val="2167204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9522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611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923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47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460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0937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462E38-1DBF-493E-8775-8109287F1E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771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Job Start reschedules must be 2 business days in advance </a:t>
            </a:r>
          </a:p>
        </p:txBody>
      </p:sp>
      <p:sp>
        <p:nvSpPr>
          <p:cNvPr id="4" name="Slide Number Placeholder 3"/>
          <p:cNvSpPr>
            <a:spLocks noGrp="1"/>
          </p:cNvSpPr>
          <p:nvPr>
            <p:ph type="sldNum" sz="quarter" idx="5"/>
          </p:nvPr>
        </p:nvSpPr>
        <p:spPr/>
        <p:txBody>
          <a:bodyPr/>
          <a:lstStyle/>
          <a:p>
            <a:fld id="{B6462E38-1DBF-493E-8775-8109287F1EB1}" type="slidenum">
              <a:rPr lang="en-US" smtClean="0"/>
              <a:t>36</a:t>
            </a:fld>
            <a:endParaRPr lang="en-US"/>
          </a:p>
        </p:txBody>
      </p:sp>
    </p:spTree>
    <p:extLst>
      <p:ext uri="{BB962C8B-B14F-4D97-AF65-F5344CB8AC3E}">
        <p14:creationId xmlns:p14="http://schemas.microsoft.com/office/powerpoint/2010/main" val="3609464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SIP reviews have three review phases: Conceptual Review, Design Guidance, and Formal Review and Pre-con. One review cycle includes the Screening, Primary Reviewer, Secondary Reviewer(s) (if applicable) and Review Evaluation steps for each review phase.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SIP Reviews follow the below steps. Due to the complexity of this review process, the Conceptual Review, Design Guidance, and Pre-Con review phases do not show all review cycle steps.</a:t>
            </a:r>
          </a:p>
          <a:p>
            <a:endParaRPr lang="en-US"/>
          </a:p>
        </p:txBody>
      </p:sp>
      <p:sp>
        <p:nvSpPr>
          <p:cNvPr id="4" name="Slide Number Placeholder 3"/>
          <p:cNvSpPr>
            <a:spLocks noGrp="1"/>
          </p:cNvSpPr>
          <p:nvPr>
            <p:ph type="sldNum" sz="quarter" idx="5"/>
          </p:nvPr>
        </p:nvSpPr>
        <p:spPr/>
        <p:txBody>
          <a:bodyPr/>
          <a:lstStyle/>
          <a:p>
            <a:fld id="{B6462E38-1DBF-493E-8775-8109287F1EB1}" type="slidenum">
              <a:rPr lang="en-US" smtClean="0"/>
              <a:t>7</a:t>
            </a:fld>
            <a:endParaRPr lang="en-US"/>
          </a:p>
        </p:txBody>
      </p:sp>
    </p:spTree>
    <p:extLst>
      <p:ext uri="{BB962C8B-B14F-4D97-AF65-F5344CB8AC3E}">
        <p14:creationId xmlns:p14="http://schemas.microsoft.com/office/powerpoint/2010/main" val="3807066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Job Start reschedules must be 2 business days in advance </a:t>
            </a:r>
          </a:p>
        </p:txBody>
      </p:sp>
      <p:sp>
        <p:nvSpPr>
          <p:cNvPr id="4" name="Slide Number Placeholder 3"/>
          <p:cNvSpPr>
            <a:spLocks noGrp="1"/>
          </p:cNvSpPr>
          <p:nvPr>
            <p:ph type="sldNum" sz="quarter" idx="5"/>
          </p:nvPr>
        </p:nvSpPr>
        <p:spPr/>
        <p:txBody>
          <a:bodyPr/>
          <a:lstStyle/>
          <a:p>
            <a:fld id="{B6462E38-1DBF-493E-8775-8109287F1EB1}" type="slidenum">
              <a:rPr lang="en-US" smtClean="0"/>
              <a:t>40</a:t>
            </a:fld>
            <a:endParaRPr lang="en-US"/>
          </a:p>
        </p:txBody>
      </p:sp>
    </p:spTree>
    <p:extLst>
      <p:ext uri="{BB962C8B-B14F-4D97-AF65-F5344CB8AC3E}">
        <p14:creationId xmlns:p14="http://schemas.microsoft.com/office/powerpoint/2010/main" val="1368979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Job Start reschedules must be 2 business days in advance </a:t>
            </a:r>
          </a:p>
        </p:txBody>
      </p:sp>
      <p:sp>
        <p:nvSpPr>
          <p:cNvPr id="4" name="Slide Number Placeholder 3"/>
          <p:cNvSpPr>
            <a:spLocks noGrp="1"/>
          </p:cNvSpPr>
          <p:nvPr>
            <p:ph type="sldNum" sz="quarter" idx="5"/>
          </p:nvPr>
        </p:nvSpPr>
        <p:spPr/>
        <p:txBody>
          <a:bodyPr/>
          <a:lstStyle/>
          <a:p>
            <a:fld id="{B6462E38-1DBF-493E-8775-8109287F1EB1}" type="slidenum">
              <a:rPr lang="en-US" smtClean="0"/>
              <a:t>41</a:t>
            </a:fld>
            <a:endParaRPr lang="en-US"/>
          </a:p>
        </p:txBody>
      </p:sp>
    </p:spTree>
    <p:extLst>
      <p:ext uri="{BB962C8B-B14F-4D97-AF65-F5344CB8AC3E}">
        <p14:creationId xmlns:p14="http://schemas.microsoft.com/office/powerpoint/2010/main" val="36094646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Job Start reschedules must be 2 business days in advance </a:t>
            </a:r>
          </a:p>
        </p:txBody>
      </p:sp>
      <p:sp>
        <p:nvSpPr>
          <p:cNvPr id="4" name="Slide Number Placeholder 3"/>
          <p:cNvSpPr>
            <a:spLocks noGrp="1"/>
          </p:cNvSpPr>
          <p:nvPr>
            <p:ph type="sldNum" sz="quarter" idx="5"/>
          </p:nvPr>
        </p:nvSpPr>
        <p:spPr/>
        <p:txBody>
          <a:bodyPr/>
          <a:lstStyle/>
          <a:p>
            <a:fld id="{B6462E38-1DBF-493E-8775-8109287F1EB1}" type="slidenum">
              <a:rPr lang="en-US" smtClean="0"/>
              <a:t>42</a:t>
            </a:fld>
            <a:endParaRPr lang="en-US"/>
          </a:p>
        </p:txBody>
      </p:sp>
    </p:spTree>
    <p:extLst>
      <p:ext uri="{BB962C8B-B14F-4D97-AF65-F5344CB8AC3E}">
        <p14:creationId xmlns:p14="http://schemas.microsoft.com/office/powerpoint/2010/main" val="737424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Job Start reschedules must be 2 business days in advance </a:t>
            </a:r>
          </a:p>
        </p:txBody>
      </p:sp>
      <p:sp>
        <p:nvSpPr>
          <p:cNvPr id="4" name="Slide Number Placeholder 3"/>
          <p:cNvSpPr>
            <a:spLocks noGrp="1"/>
          </p:cNvSpPr>
          <p:nvPr>
            <p:ph type="sldNum" sz="quarter" idx="5"/>
          </p:nvPr>
        </p:nvSpPr>
        <p:spPr/>
        <p:txBody>
          <a:bodyPr/>
          <a:lstStyle/>
          <a:p>
            <a:fld id="{B6462E38-1DBF-493E-8775-8109287F1EB1}" type="slidenum">
              <a:rPr lang="en-US" smtClean="0"/>
              <a:t>43</a:t>
            </a:fld>
            <a:endParaRPr lang="en-US"/>
          </a:p>
        </p:txBody>
      </p:sp>
    </p:spTree>
    <p:extLst>
      <p:ext uri="{BB962C8B-B14F-4D97-AF65-F5344CB8AC3E}">
        <p14:creationId xmlns:p14="http://schemas.microsoft.com/office/powerpoint/2010/main" val="3226532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Job Start reschedules must be 2 business days in advance </a:t>
            </a:r>
          </a:p>
        </p:txBody>
      </p:sp>
      <p:sp>
        <p:nvSpPr>
          <p:cNvPr id="4" name="Slide Number Placeholder 3"/>
          <p:cNvSpPr>
            <a:spLocks noGrp="1"/>
          </p:cNvSpPr>
          <p:nvPr>
            <p:ph type="sldNum" sz="quarter" idx="5"/>
          </p:nvPr>
        </p:nvSpPr>
        <p:spPr/>
        <p:txBody>
          <a:bodyPr/>
          <a:lstStyle/>
          <a:p>
            <a:fld id="{B6462E38-1DBF-493E-8775-8109287F1EB1}" type="slidenum">
              <a:rPr lang="en-US" smtClean="0"/>
              <a:t>44</a:t>
            </a:fld>
            <a:endParaRPr lang="en-US"/>
          </a:p>
        </p:txBody>
      </p:sp>
    </p:spTree>
    <p:extLst>
      <p:ext uri="{BB962C8B-B14F-4D97-AF65-F5344CB8AC3E}">
        <p14:creationId xmlns:p14="http://schemas.microsoft.com/office/powerpoint/2010/main" val="68830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presentation only classes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2256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presentation only classes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459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presentation only classes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224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figure on this one you can just explain it – rather than have specific text.</a:t>
            </a:r>
          </a:p>
          <a:p>
            <a:r>
              <a:rPr lang="en-US">
                <a:cs typeface="Calibri" panose="020F0502020204030204"/>
              </a:rPr>
              <a:t>The figure on the left is what comes up when you press the 'Show Graphs'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7524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462E38-1DBF-493E-8775-8109287F1EB1}" type="slidenum">
              <a:rPr lang="en-US" smtClean="0"/>
              <a:t>51</a:t>
            </a:fld>
            <a:endParaRPr lang="en-US"/>
          </a:p>
        </p:txBody>
      </p:sp>
    </p:spTree>
    <p:extLst>
      <p:ext uri="{BB962C8B-B14F-4D97-AF65-F5344CB8AC3E}">
        <p14:creationId xmlns:p14="http://schemas.microsoft.com/office/powerpoint/2010/main" val="249136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SIP reviews have three review phases: Conceptual Review, Design Guidance, and Formal Review and Pre-con. One review cycle includes the Screening, Primary Reviewer, Secondary Reviewer(s) (if applicable) and Review Evaluation steps for each review phase.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SIP Reviews follow the below steps. Due to the complexity of this review process, the Conceptual Review, Design Guidance, and Pre-Con review phases do not show all review cycle steps.</a:t>
            </a:r>
          </a:p>
          <a:p>
            <a:endParaRPr lang="en-US"/>
          </a:p>
        </p:txBody>
      </p:sp>
      <p:sp>
        <p:nvSpPr>
          <p:cNvPr id="4" name="Slide Number Placeholder 3"/>
          <p:cNvSpPr>
            <a:spLocks noGrp="1"/>
          </p:cNvSpPr>
          <p:nvPr>
            <p:ph type="sldNum" sz="quarter" idx="5"/>
          </p:nvPr>
        </p:nvSpPr>
        <p:spPr/>
        <p:txBody>
          <a:bodyPr/>
          <a:lstStyle/>
          <a:p>
            <a:fld id="{B6462E38-1DBF-493E-8775-8109287F1EB1}" type="slidenum">
              <a:rPr lang="en-US" smtClean="0"/>
              <a:t>9</a:t>
            </a:fld>
            <a:endParaRPr lang="en-US"/>
          </a:p>
        </p:txBody>
      </p:sp>
    </p:spTree>
    <p:extLst>
      <p:ext uri="{BB962C8B-B14F-4D97-AF65-F5344CB8AC3E}">
        <p14:creationId xmlns:p14="http://schemas.microsoft.com/office/powerpoint/2010/main" val="1542681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look at what the applicant sees when they initiate a Revision Amendment in the Seattle Services portal.</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926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a:solidFill>
                  <a:schemeClr val="tx1"/>
                </a:solidFill>
                <a:effectLst/>
                <a:latin typeface="+mn-lt"/>
                <a:ea typeface="+mn-ea"/>
                <a:cs typeface="+mn-cs"/>
              </a:rPr>
              <a:t>Remember, for billed customers, the permit is issued without payment.</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733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520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285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the use information has (optionally) been entered, the </a:t>
            </a:r>
            <a:r>
              <a:rPr lang="en-US" b="1"/>
              <a:t>Upload Documents </a:t>
            </a:r>
            <a:r>
              <a:rPr lang="en-US"/>
              <a:t>page displays. The applicant is not required to upload any documents in order to submit an amendment.</a:t>
            </a:r>
          </a:p>
          <a:p>
            <a:r>
              <a:rPr lang="en-US"/>
              <a:t>But depending on the nature of the change requested, </a:t>
            </a:r>
            <a:r>
              <a:rPr lang="en-US" i="0"/>
              <a:t>the applicant may already know that additional documents will be required. </a:t>
            </a:r>
            <a:r>
              <a:rPr lang="en-US"/>
              <a:t>OR, the SU Reviewer may determine that documents are needed and request them during review.</a:t>
            </a:r>
            <a:endParaRPr lang="en-US" strike="sngStrike"/>
          </a:p>
          <a:p>
            <a:endParaRPr lang="en-US"/>
          </a:p>
          <a:p>
            <a:r>
              <a:rPr lang="en-US"/>
              <a:t>The last page in the SSP amendment process is the Review page</a:t>
            </a:r>
            <a:r>
              <a:rPr lang="en-US" i="0"/>
              <a:t>, just like the application</a:t>
            </a:r>
            <a:r>
              <a:rPr lang="en-US" i="1"/>
              <a:t>, </a:t>
            </a:r>
            <a:r>
              <a:rPr lang="en-US"/>
              <a:t>this allows the applicant to review the information they’ve entered and also to go back and make additional or different changes to sections which are editable.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Workflow &amp; Record Types</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768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462E38-1DBF-493E-8775-8109287F1EB1}" type="slidenum">
              <a:rPr lang="en-US" smtClean="0"/>
              <a:t>24</a:t>
            </a:fld>
            <a:endParaRPr lang="en-US"/>
          </a:p>
        </p:txBody>
      </p:sp>
    </p:spTree>
    <p:extLst>
      <p:ext uri="{BB962C8B-B14F-4D97-AF65-F5344CB8AC3E}">
        <p14:creationId xmlns:p14="http://schemas.microsoft.com/office/powerpoint/2010/main" val="1529371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a:solidFill>
                  <a:schemeClr val="tx1"/>
                </a:solidFill>
              </a:rPr>
              <a:t>6/11/21  Department of Transportation</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2133421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845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8665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a:t>Title</a:t>
            </a:r>
          </a:p>
        </p:txBody>
      </p:sp>
    </p:spTree>
    <p:extLst>
      <p:ext uri="{BB962C8B-B14F-4D97-AF65-F5344CB8AC3E}">
        <p14:creationId xmlns:p14="http://schemas.microsoft.com/office/powerpoint/2010/main" val="1289026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802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209175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313066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a:solidFill>
                  <a:schemeClr val="tx1"/>
                </a:solidFill>
              </a:rPr>
              <a:t>10/19/20  Department of Transportation</a:t>
            </a:r>
          </a:p>
        </p:txBody>
      </p:sp>
    </p:spTree>
    <p:extLst>
      <p:ext uri="{BB962C8B-B14F-4D97-AF65-F5344CB8AC3E}">
        <p14:creationId xmlns:p14="http://schemas.microsoft.com/office/powerpoint/2010/main" val="3874347683"/>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46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506456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1813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1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a:t>Title</a:t>
            </a:r>
          </a:p>
        </p:txBody>
      </p:sp>
    </p:spTree>
    <p:extLst>
      <p:ext uri="{BB962C8B-B14F-4D97-AF65-F5344CB8AC3E}">
        <p14:creationId xmlns:p14="http://schemas.microsoft.com/office/powerpoint/2010/main" val="2048047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540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747832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4225629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a:solidFill>
                  <a:schemeClr val="tx1"/>
                </a:solidFill>
              </a:rPr>
              <a:t>10/19/20  Department of Transportation</a:t>
            </a:r>
          </a:p>
        </p:txBody>
      </p:sp>
    </p:spTree>
    <p:extLst>
      <p:ext uri="{BB962C8B-B14F-4D97-AF65-F5344CB8AC3E}">
        <p14:creationId xmlns:p14="http://schemas.microsoft.com/office/powerpoint/2010/main" val="225024421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9816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42098484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72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6792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a:t>Title</a:t>
            </a:r>
          </a:p>
        </p:txBody>
      </p:sp>
    </p:spTree>
    <p:extLst>
      <p:ext uri="{BB962C8B-B14F-4D97-AF65-F5344CB8AC3E}">
        <p14:creationId xmlns:p14="http://schemas.microsoft.com/office/powerpoint/2010/main" val="2391718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996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2033774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1344297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a:solidFill>
                  <a:schemeClr val="tx1"/>
                </a:solidFill>
              </a:rPr>
              <a:t>11/03/20  Department of Transportation</a:t>
            </a:r>
          </a:p>
        </p:txBody>
      </p:sp>
    </p:spTree>
    <p:extLst>
      <p:ext uri="{BB962C8B-B14F-4D97-AF65-F5344CB8AC3E}">
        <p14:creationId xmlns:p14="http://schemas.microsoft.com/office/powerpoint/2010/main" val="264227456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0868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36783394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5089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68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a:t>Title</a:t>
            </a:r>
          </a:p>
        </p:txBody>
      </p:sp>
    </p:spTree>
    <p:extLst>
      <p:ext uri="{BB962C8B-B14F-4D97-AF65-F5344CB8AC3E}">
        <p14:creationId xmlns:p14="http://schemas.microsoft.com/office/powerpoint/2010/main" val="1293297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784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3029181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12374930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a:solidFill>
                  <a:schemeClr val="tx1"/>
                </a:solidFill>
              </a:rPr>
              <a:t>10/30/20  Department of Transportation</a:t>
            </a:r>
          </a:p>
        </p:txBody>
      </p:sp>
    </p:spTree>
    <p:extLst>
      <p:ext uri="{BB962C8B-B14F-4D97-AF65-F5344CB8AC3E}">
        <p14:creationId xmlns:p14="http://schemas.microsoft.com/office/powerpoint/2010/main" val="1145688832"/>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6045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4090598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95777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624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a:t>Title</a:t>
            </a:r>
          </a:p>
        </p:txBody>
      </p:sp>
    </p:spTree>
    <p:extLst>
      <p:ext uri="{BB962C8B-B14F-4D97-AF65-F5344CB8AC3E}">
        <p14:creationId xmlns:p14="http://schemas.microsoft.com/office/powerpoint/2010/main" val="3030669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581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1120256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3256009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a:solidFill>
                  <a:schemeClr val="tx1"/>
                </a:solidFill>
              </a:rPr>
              <a:t>10/28/20  Department of Transportation</a:t>
            </a:r>
          </a:p>
        </p:txBody>
      </p:sp>
    </p:spTree>
    <p:extLst>
      <p:ext uri="{BB962C8B-B14F-4D97-AF65-F5344CB8AC3E}">
        <p14:creationId xmlns:p14="http://schemas.microsoft.com/office/powerpoint/2010/main" val="3361771515"/>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9897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5368610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95117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557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a:t>Title</a:t>
            </a:r>
          </a:p>
        </p:txBody>
      </p:sp>
    </p:spTree>
    <p:extLst>
      <p:ext uri="{BB962C8B-B14F-4D97-AF65-F5344CB8AC3E}">
        <p14:creationId xmlns:p14="http://schemas.microsoft.com/office/powerpoint/2010/main" val="16451498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33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34626284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30434769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a:solidFill>
                  <a:schemeClr val="tx1"/>
                </a:solidFill>
              </a:rPr>
              <a:t>5/13/21  Department of Transportation</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1008839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copy</a:t>
            </a:r>
          </a:p>
        </p:txBody>
      </p:sp>
    </p:spTree>
    <p:extLst>
      <p:ext uri="{BB962C8B-B14F-4D97-AF65-F5344CB8AC3E}">
        <p14:creationId xmlns:p14="http://schemas.microsoft.com/office/powerpoint/2010/main" val="1008839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a:solidFill>
                  <a:schemeClr val="tx1"/>
                </a:solidFill>
              </a:rPr>
              <a:t>3/12/21  Department of Transportation</a:t>
            </a:r>
          </a:p>
        </p:txBody>
      </p:sp>
    </p:spTree>
    <p:extLst>
      <p:ext uri="{BB962C8B-B14F-4D97-AF65-F5344CB8AC3E}">
        <p14:creationId xmlns:p14="http://schemas.microsoft.com/office/powerpoint/2010/main" val="359377980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500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1.pn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png"/><Relationship Id="rId5" Type="http://schemas.openxmlformats.org/officeDocument/2006/relationships/slideLayout" Target="../slideLayouts/slideLayout39.xml"/><Relationship Id="rId10" Type="http://schemas.openxmlformats.org/officeDocument/2006/relationships/theme" Target="../theme/theme5.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1.png"/><Relationship Id="rId5" Type="http://schemas.openxmlformats.org/officeDocument/2006/relationships/slideLayout" Target="../slideLayouts/slideLayout48.xml"/><Relationship Id="rId10" Type="http://schemas.openxmlformats.org/officeDocument/2006/relationships/theme" Target="../theme/theme6.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image" Target="../media/image1.png"/><Relationship Id="rId5" Type="http://schemas.openxmlformats.org/officeDocument/2006/relationships/slideLayout" Target="../slideLayouts/slideLayout57.xml"/><Relationship Id="rId10" Type="http://schemas.openxmlformats.org/officeDocument/2006/relationships/theme" Target="../theme/theme7.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9"/>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a:solidFill>
                  <a:schemeClr val="bg1"/>
                </a:solidFill>
              </a:rPr>
              <a:t>6/11/21      Department of Transportation      </a:t>
            </a:r>
            <a:fld id="{4EB2B51C-319E-4D77-ADF7-361A9C15B475}" type="slidenum">
              <a:rPr lang="en-US" sz="1400" b="1" smtClean="0">
                <a:solidFill>
                  <a:schemeClr val="bg1"/>
                </a:solidFill>
              </a:rPr>
              <a:pPr/>
              <a:t>‹#›</a:t>
            </a:fld>
            <a:endParaRPr lang="en-US" sz="1400" b="1">
              <a:solidFill>
                <a:schemeClr val="bg1"/>
              </a:solidFill>
            </a:endParaRPr>
          </a:p>
        </p:txBody>
      </p:sp>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a:solidFill>
                  <a:schemeClr val="bg1"/>
                </a:solidFill>
              </a:rPr>
              <a:t>3/12/21      Department of Transportation      </a:t>
            </a:r>
            <a:fld id="{4EB2B51C-319E-4D77-ADF7-361A9C15B475}" type="slidenum">
              <a:rPr lang="en-US" sz="1400" b="1" smtClean="0">
                <a:solidFill>
                  <a:schemeClr val="bg1"/>
                </a:solidFill>
              </a:rPr>
              <a:pPr/>
              <a:t>‹#›</a:t>
            </a:fld>
            <a:endParaRPr lang="en-US" sz="1400" b="1">
              <a:solidFill>
                <a:schemeClr val="bg1"/>
              </a:solidFill>
            </a:endParaRPr>
          </a:p>
        </p:txBody>
      </p:sp>
    </p:spTree>
    <p:extLst>
      <p:ext uri="{BB962C8B-B14F-4D97-AF65-F5344CB8AC3E}">
        <p14:creationId xmlns:p14="http://schemas.microsoft.com/office/powerpoint/2010/main" val="38373472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a:solidFill>
                  <a:schemeClr val="bg1"/>
                </a:solidFill>
              </a:rPr>
              <a:t>3/12/21      Department of Transportation      </a:t>
            </a:r>
            <a:fld id="{4EB2B51C-319E-4D77-ADF7-361A9C15B475}" type="slidenum">
              <a:rPr lang="en-US" sz="1400" b="1" smtClean="0">
                <a:solidFill>
                  <a:schemeClr val="bg1"/>
                </a:solidFill>
              </a:rPr>
              <a:pPr/>
              <a:t>‹#›</a:t>
            </a:fld>
            <a:endParaRPr lang="en-US" sz="1400" b="1">
              <a:solidFill>
                <a:schemeClr val="bg1"/>
              </a:solidFill>
            </a:endParaRPr>
          </a:p>
        </p:txBody>
      </p:sp>
    </p:spTree>
    <p:extLst>
      <p:ext uri="{BB962C8B-B14F-4D97-AF65-F5344CB8AC3E}">
        <p14:creationId xmlns:p14="http://schemas.microsoft.com/office/powerpoint/2010/main" val="116499008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a:solidFill>
                  <a:schemeClr val="bg1"/>
                </a:solidFill>
              </a:rPr>
              <a:t>10/19/20      Department of Transportation      </a:t>
            </a:r>
            <a:fld id="{4EB2B51C-319E-4D77-ADF7-361A9C15B475}" type="slidenum">
              <a:rPr lang="en-US" sz="1400" b="1" smtClean="0">
                <a:solidFill>
                  <a:schemeClr val="bg1"/>
                </a:solidFill>
              </a:rPr>
              <a:pPr/>
              <a:t>‹#›</a:t>
            </a:fld>
            <a:endParaRPr lang="en-US" sz="1400" b="1">
              <a:solidFill>
                <a:schemeClr val="bg1"/>
              </a:solidFill>
            </a:endParaRPr>
          </a:p>
        </p:txBody>
      </p:sp>
    </p:spTree>
    <p:extLst>
      <p:ext uri="{BB962C8B-B14F-4D97-AF65-F5344CB8AC3E}">
        <p14:creationId xmlns:p14="http://schemas.microsoft.com/office/powerpoint/2010/main" val="57218541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a:solidFill>
                  <a:schemeClr val="bg1"/>
                </a:solidFill>
              </a:rPr>
              <a:t>11/03/20      Department of Transportation      </a:t>
            </a:r>
            <a:fld id="{4EB2B51C-319E-4D77-ADF7-361A9C15B475}" type="slidenum">
              <a:rPr lang="en-US" sz="1400" b="1" smtClean="0">
                <a:solidFill>
                  <a:schemeClr val="bg1"/>
                </a:solidFill>
              </a:rPr>
              <a:pPr/>
              <a:t>‹#›</a:t>
            </a:fld>
            <a:endParaRPr lang="en-US" sz="1400" b="1">
              <a:solidFill>
                <a:schemeClr val="bg1"/>
              </a:solidFill>
            </a:endParaRPr>
          </a:p>
        </p:txBody>
      </p:sp>
    </p:spTree>
    <p:extLst>
      <p:ext uri="{BB962C8B-B14F-4D97-AF65-F5344CB8AC3E}">
        <p14:creationId xmlns:p14="http://schemas.microsoft.com/office/powerpoint/2010/main" val="178897797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a:solidFill>
                  <a:schemeClr val="bg1"/>
                </a:solidFill>
              </a:rPr>
              <a:t>10/30/20      Department of Transportation      </a:t>
            </a:r>
            <a:fld id="{4EB2B51C-319E-4D77-ADF7-361A9C15B475}" type="slidenum">
              <a:rPr lang="en-US" sz="1400" b="1" smtClean="0">
                <a:solidFill>
                  <a:schemeClr val="bg1"/>
                </a:solidFill>
              </a:rPr>
              <a:pPr/>
              <a:t>‹#›</a:t>
            </a:fld>
            <a:endParaRPr lang="en-US" sz="1400" b="1">
              <a:solidFill>
                <a:schemeClr val="bg1"/>
              </a:solidFill>
            </a:endParaRPr>
          </a:p>
        </p:txBody>
      </p:sp>
    </p:spTree>
    <p:extLst>
      <p:ext uri="{BB962C8B-B14F-4D97-AF65-F5344CB8AC3E}">
        <p14:creationId xmlns:p14="http://schemas.microsoft.com/office/powerpoint/2010/main" val="102094008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a:solidFill>
                  <a:schemeClr val="bg1"/>
                </a:solidFill>
              </a:rPr>
              <a:t>10/28/20      Department of Transportation      </a:t>
            </a:r>
            <a:fld id="{4EB2B51C-319E-4D77-ADF7-361A9C15B475}" type="slidenum">
              <a:rPr lang="en-US" sz="1400" b="1" smtClean="0">
                <a:solidFill>
                  <a:schemeClr val="bg1"/>
                </a:solidFill>
              </a:rPr>
              <a:pPr/>
              <a:t>‹#›</a:t>
            </a:fld>
            <a:endParaRPr lang="en-US" sz="1400" b="1">
              <a:solidFill>
                <a:schemeClr val="bg1"/>
              </a:solidFill>
            </a:endParaRPr>
          </a:p>
        </p:txBody>
      </p:sp>
    </p:spTree>
    <p:extLst>
      <p:ext uri="{BB962C8B-B14F-4D97-AF65-F5344CB8AC3E}">
        <p14:creationId xmlns:p14="http://schemas.microsoft.com/office/powerpoint/2010/main" val="148770861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a:t>Subtitle first level</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9"/>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a:solidFill>
                  <a:schemeClr val="bg1"/>
                </a:solidFill>
              </a:rPr>
              <a:t>5/13/21      Department of Transportation      </a:t>
            </a:r>
            <a:fld id="{4EB2B51C-319E-4D77-ADF7-361A9C15B475}" type="slidenum">
              <a:rPr lang="en-US" sz="1400" b="1" smtClean="0">
                <a:solidFill>
                  <a:schemeClr val="bg1"/>
                </a:solidFill>
              </a:rPr>
              <a:pPr/>
              <a:t>‹#›</a:t>
            </a:fld>
            <a:endParaRPr lang="en-US" sz="1400" b="1">
              <a:solidFill>
                <a:schemeClr val="bg1"/>
              </a:solidFill>
            </a:endParaRPr>
          </a:p>
        </p:txBody>
      </p:sp>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seattle.gov/Documents/Departments/SDOT/Street%20Use/Forms%20Library/Change-Existing-Contact-Form-FILLABLE.pdf" TargetMode="External"/><Relationship Id="rId2" Type="http://schemas.openxmlformats.org/officeDocument/2006/relationships/hyperlink" Target="https://seattlegov.zendesk.com/hc/en-us/articles/360058153213-How-Do-I-Request-a-Revision-to-My-Issued-Construction-Utility-or-Street-Improvement-Permit-" TargetMode="Externa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seattle.gov/Documents/Departments/SDOT/Street%20Use/Forms%20Library/Change-Existing-Contact-Form-FILLABL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seattlegov.zendesk.com/hc/en-us/articles/360026385693-How-to-Find-and-Pay-Your-Current-Street-Use-Invoice" TargetMode="Externa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www.seattle.gov/transportation/permits-and-services/permit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hyperlink" Target="https://cosaccela.seattle.gov/Portal/welcome.asp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hyperlink" Target="mailto:dot_su_ssportal_questions@seattle.gov"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seattlegov.zendesk.com/hc/en-us/articles/360024335594-How-to-Respond-to-Street-Use-Corrections" TargetMode="External"/><Relationship Id="rId5" Type="http://schemas.openxmlformats.org/officeDocument/2006/relationships/hyperlink" Target="https://seattlegov.zendesk.com/hc/en-us/articles/360039403994-What-Does-the-Banner-Conditions-of-Approval-on-My-Record-Mean-" TargetMode="External"/><Relationship Id="rId4" Type="http://schemas.openxmlformats.org/officeDocument/2006/relationships/hyperlink" Target="https://seattlegov.zendesk.com/hc/en-us/articles/115006152548-How-to-Find-the-Status-of-a-Record"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http://www.seattle.gov/transportation/permits-and-services/permits/parking-permits/temporary-no-parking-permit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seattlegov.zendesk.com/hc/en-us/articles/360057058453-How-to-Provide-or-Reschedule-a-Street-Use-Job-Start-Notification" TargetMode="External"/><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6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63.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hyperlink" Target="https://youtu.be/kvJ0ZX5BK_0"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SeattleServices_ITHelp@seattle.gov"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B3EE3-AE92-44AB-9408-523E277A1E36}"/>
              </a:ext>
            </a:extLst>
          </p:cNvPr>
          <p:cNvPicPr>
            <a:picLocks noChangeAspect="1"/>
          </p:cNvPicPr>
          <p:nvPr/>
        </p:nvPicPr>
        <p:blipFill>
          <a:blip r:embed="rId3">
            <a:extLst>
              <a:ext uri="{28A0092B-C50C-407E-A947-70E740481C1C}">
                <a14:useLocalDpi xmlns:a14="http://schemas.microsoft.com/office/drawing/2010/main" val="0"/>
              </a:ext>
            </a:extLst>
          </a:blip>
          <a:srcRect l="13532" r="13532"/>
          <a:stretch/>
        </p:blipFill>
        <p:spPr>
          <a:xfrm>
            <a:off x="0" y="-26377"/>
            <a:ext cx="12191999" cy="6094453"/>
          </a:xfrm>
          <a:prstGeom prst="rect">
            <a:avLst/>
          </a:prstGeom>
        </p:spPr>
      </p:pic>
      <p:sp>
        <p:nvSpPr>
          <p:cNvPr id="6" name="Title 1">
            <a:extLst>
              <a:ext uri="{FF2B5EF4-FFF2-40B4-BE49-F238E27FC236}">
                <a16:creationId xmlns:a16="http://schemas.microsoft.com/office/drawing/2014/main" id="{9476E353-F6D4-43DA-9957-77FD5F33ED30}"/>
              </a:ext>
            </a:extLst>
          </p:cNvPr>
          <p:cNvSpPr>
            <a:spLocks noGrp="1"/>
          </p:cNvSpPr>
          <p:nvPr>
            <p:ph type="ctrTitle"/>
          </p:nvPr>
        </p:nvSpPr>
        <p:spPr>
          <a:xfrm>
            <a:off x="255995" y="105508"/>
            <a:ext cx="6858000" cy="1131370"/>
          </a:xfrm>
          <a:solidFill>
            <a:schemeClr val="bg1">
              <a:alpha val="50000"/>
            </a:schemeClr>
          </a:solidFill>
        </p:spPr>
        <p:txBody>
          <a:bodyPr>
            <a:noAutofit/>
          </a:bodyPr>
          <a:lstStyle/>
          <a:p>
            <a:r>
              <a:rPr lang="en-US" sz="4000"/>
              <a:t>Street Use 101 and Q&amp;A Session – Q2 2021</a:t>
            </a:r>
          </a:p>
        </p:txBody>
      </p:sp>
      <p:sp>
        <p:nvSpPr>
          <p:cNvPr id="4" name="Rectangle 3">
            <a:extLst>
              <a:ext uri="{FF2B5EF4-FFF2-40B4-BE49-F238E27FC236}">
                <a16:creationId xmlns:a16="http://schemas.microsoft.com/office/drawing/2014/main" id="{28CE5766-02C0-4F6E-AC94-7B6E93D96FA6}"/>
              </a:ext>
            </a:extLst>
          </p:cNvPr>
          <p:cNvSpPr/>
          <p:nvPr/>
        </p:nvSpPr>
        <p:spPr>
          <a:xfrm>
            <a:off x="0" y="6094821"/>
            <a:ext cx="6233019" cy="523220"/>
          </a:xfrm>
          <a:prstGeom prst="rect">
            <a:avLst/>
          </a:prstGeom>
        </p:spPr>
        <p:txBody>
          <a:bodyPr wrap="square">
            <a:spAutoFit/>
          </a:bodyPr>
          <a:lstStyle/>
          <a:p>
            <a:r>
              <a:rPr lang="en-US" sz="1400" b="1"/>
              <a:t>SDOT Street Use</a:t>
            </a:r>
          </a:p>
          <a:p>
            <a:r>
              <a:rPr lang="en-US" sz="1400" b="1"/>
              <a:t>Melody Berry</a:t>
            </a:r>
          </a:p>
        </p:txBody>
      </p:sp>
      <p:sp>
        <p:nvSpPr>
          <p:cNvPr id="7" name="Subtitle 2">
            <a:extLst>
              <a:ext uri="{FF2B5EF4-FFF2-40B4-BE49-F238E27FC236}">
                <a16:creationId xmlns:a16="http://schemas.microsoft.com/office/drawing/2014/main" id="{D3AFED29-8799-4927-B9A5-3FA94A1E75B1}"/>
              </a:ext>
            </a:extLst>
          </p:cNvPr>
          <p:cNvSpPr>
            <a:spLocks noGrp="1"/>
          </p:cNvSpPr>
          <p:nvPr>
            <p:ph type="subTitle" idx="1"/>
          </p:nvPr>
        </p:nvSpPr>
        <p:spPr>
          <a:xfrm>
            <a:off x="255995" y="1236878"/>
            <a:ext cx="6858000" cy="487442"/>
          </a:xfrm>
          <a:solidFill>
            <a:schemeClr val="bg1">
              <a:alpha val="50000"/>
            </a:schemeClr>
          </a:solidFill>
        </p:spPr>
        <p:txBody>
          <a:bodyPr>
            <a:normAutofit lnSpcReduction="10000"/>
          </a:bodyPr>
          <a:lstStyle/>
          <a:p>
            <a:r>
              <a:rPr lang="en-US"/>
              <a:t>External Workshop</a:t>
            </a:r>
          </a:p>
        </p:txBody>
      </p:sp>
    </p:spTree>
    <p:extLst>
      <p:ext uri="{BB962C8B-B14F-4D97-AF65-F5344CB8AC3E}">
        <p14:creationId xmlns:p14="http://schemas.microsoft.com/office/powerpoint/2010/main" val="53285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0227-A8D3-4FF4-A38D-102F2D01AAB2}"/>
              </a:ext>
            </a:extLst>
          </p:cNvPr>
          <p:cNvSpPr>
            <a:spLocks noGrp="1"/>
          </p:cNvSpPr>
          <p:nvPr>
            <p:ph type="title"/>
          </p:nvPr>
        </p:nvSpPr>
        <p:spPr>
          <a:xfrm>
            <a:off x="838200" y="255471"/>
            <a:ext cx="10515600" cy="1325563"/>
          </a:xfrm>
        </p:spPr>
        <p:txBody>
          <a:bodyPr>
            <a:normAutofit/>
          </a:bodyPr>
          <a:lstStyle/>
          <a:p>
            <a:r>
              <a:rPr lang="en-US" sz="4400"/>
              <a:t>Projects Suitable for SIP Lite</a:t>
            </a:r>
          </a:p>
        </p:txBody>
      </p:sp>
      <p:sp>
        <p:nvSpPr>
          <p:cNvPr id="4" name="Content Placeholder 2">
            <a:extLst>
              <a:ext uri="{FF2B5EF4-FFF2-40B4-BE49-F238E27FC236}">
                <a16:creationId xmlns:a16="http://schemas.microsoft.com/office/drawing/2014/main" id="{22153070-BC56-4655-8334-442078981A7F}"/>
              </a:ext>
            </a:extLst>
          </p:cNvPr>
          <p:cNvSpPr txBox="1">
            <a:spLocks/>
          </p:cNvSpPr>
          <p:nvPr/>
        </p:nvSpPr>
        <p:spPr>
          <a:xfrm>
            <a:off x="721103" y="1483380"/>
            <a:ext cx="11470897" cy="61722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Wingdings" panose="05000000000000000000" pitchFamily="2" charset="2"/>
              <a:buChar char="q"/>
            </a:pPr>
            <a:r>
              <a:rPr lang="en-US">
                <a:solidFill>
                  <a:srgbClr val="000000"/>
                </a:solidFill>
              </a:rPr>
              <a:t> Land Use Code required curb ramps (corner lot curb ramp triggers)</a:t>
            </a:r>
          </a:p>
          <a:p>
            <a:pPr>
              <a:buFont typeface="Wingdings" panose="05000000000000000000" pitchFamily="2" charset="2"/>
              <a:buChar char="q"/>
            </a:pPr>
            <a:r>
              <a:rPr lang="en-US">
                <a:solidFill>
                  <a:srgbClr val="000000"/>
                </a:solidFill>
              </a:rPr>
              <a:t> Small scale frontage improvements along with corner curb ramps (e.g. sidewalks, street trees, driveways) &lt;2,000 SF</a:t>
            </a:r>
          </a:p>
          <a:p>
            <a:pPr>
              <a:buFont typeface="Wingdings" panose="05000000000000000000" pitchFamily="2" charset="2"/>
              <a:buChar char="q"/>
            </a:pPr>
            <a:r>
              <a:rPr lang="en-US">
                <a:solidFill>
                  <a:srgbClr val="000000"/>
                </a:solidFill>
              </a:rPr>
              <a:t> Small scale alley improvements &lt;</a:t>
            </a:r>
            <a:r>
              <a:rPr lang="en-US">
                <a:solidFill>
                  <a:srgbClr val="000000"/>
                </a:solidFill>
                <a:cs typeface="Arial" panose="020B0604020202020204" pitchFamily="34" charset="0"/>
              </a:rPr>
              <a:t> 2,000 SF*</a:t>
            </a:r>
          </a:p>
          <a:p>
            <a:pPr>
              <a:buFont typeface="Wingdings" panose="05000000000000000000" pitchFamily="2" charset="2"/>
              <a:buChar char="q"/>
            </a:pPr>
            <a:r>
              <a:rPr lang="en-US">
                <a:solidFill>
                  <a:srgbClr val="000000"/>
                </a:solidFill>
                <a:cs typeface="Arial" panose="020B0604020202020204" pitchFamily="34" charset="0"/>
              </a:rPr>
              <a:t> Voluntary street improvements &lt; 2,000 SF</a:t>
            </a:r>
          </a:p>
          <a:p>
            <a:pPr>
              <a:buFont typeface="Wingdings" panose="05000000000000000000" pitchFamily="2" charset="2"/>
              <a:buChar char="q"/>
            </a:pPr>
            <a:r>
              <a:rPr lang="en-US">
                <a:solidFill>
                  <a:srgbClr val="000000"/>
                </a:solidFill>
                <a:cs typeface="Arial" panose="020B0604020202020204" pitchFamily="34" charset="0"/>
              </a:rPr>
              <a:t>Infill development (mid-block where there is established curb and gutter on either side of the street)</a:t>
            </a:r>
          </a:p>
          <a:p>
            <a:pPr>
              <a:buFont typeface="Wingdings" panose="05000000000000000000" pitchFamily="2" charset="2"/>
              <a:buChar char="q"/>
            </a:pPr>
            <a:r>
              <a:rPr lang="en-US">
                <a:solidFill>
                  <a:srgbClr val="000000"/>
                </a:solidFill>
                <a:cs typeface="Arial" panose="020B0604020202020204" pitchFamily="34" charset="0"/>
              </a:rPr>
              <a:t> Curb ramps triggered due to post construction activity</a:t>
            </a:r>
          </a:p>
          <a:p>
            <a:pPr>
              <a:buFont typeface="Wingdings" panose="05000000000000000000" pitchFamily="2" charset="2"/>
              <a:buChar char="q"/>
            </a:pPr>
            <a:r>
              <a:rPr lang="en-US">
                <a:solidFill>
                  <a:srgbClr val="000000"/>
                </a:solidFill>
              </a:rPr>
              <a:t>Existing alley widening more than 2 feet.</a:t>
            </a:r>
            <a:endParaRPr lang="en-US">
              <a:solidFill>
                <a:srgbClr val="000000"/>
              </a:solidFill>
              <a:cs typeface="Arial" panose="020B0604020202020204" pitchFamily="34" charset="0"/>
            </a:endParaRPr>
          </a:p>
          <a:p>
            <a:pPr marL="0" indent="0">
              <a:buNone/>
            </a:pPr>
            <a:endParaRPr lang="en-US">
              <a:solidFill>
                <a:srgbClr val="000000"/>
              </a:solidFill>
              <a:cs typeface="Arial" panose="020B0604020202020204" pitchFamily="34" charset="0"/>
            </a:endParaRPr>
          </a:p>
          <a:p>
            <a:pPr marL="0" indent="0">
              <a:buNone/>
            </a:pPr>
            <a:r>
              <a:rPr lang="en-US" sz="1800">
                <a:solidFill>
                  <a:srgbClr val="000000"/>
                </a:solidFill>
                <a:cs typeface="Arial" panose="020B0604020202020204" pitchFamily="34" charset="0"/>
              </a:rPr>
              <a:t>*Additional information such as full survey may be needed (similar requirement as regular SIP application)</a:t>
            </a:r>
          </a:p>
          <a:p>
            <a:pPr lvl="1">
              <a:buFont typeface="Wingdings" panose="05000000000000000000" pitchFamily="2" charset="2"/>
              <a:buChar char="q"/>
            </a:pPr>
            <a:endParaRPr lang="en-US" sz="2000">
              <a:solidFill>
                <a:srgbClr val="000000"/>
              </a:solidFill>
              <a:latin typeface="Arial" panose="020B0604020202020204" pitchFamily="34" charset="0"/>
            </a:endParaRPr>
          </a:p>
          <a:p>
            <a:endParaRPr lang="en-US" sz="1600"/>
          </a:p>
        </p:txBody>
      </p:sp>
    </p:spTree>
    <p:extLst>
      <p:ext uri="{BB962C8B-B14F-4D97-AF65-F5344CB8AC3E}">
        <p14:creationId xmlns:p14="http://schemas.microsoft.com/office/powerpoint/2010/main" val="299531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0227-A8D3-4FF4-A38D-102F2D01AAB2}"/>
              </a:ext>
            </a:extLst>
          </p:cNvPr>
          <p:cNvSpPr>
            <a:spLocks noGrp="1"/>
          </p:cNvSpPr>
          <p:nvPr>
            <p:ph type="title"/>
          </p:nvPr>
        </p:nvSpPr>
        <p:spPr>
          <a:xfrm>
            <a:off x="838200" y="329268"/>
            <a:ext cx="10515600" cy="1325563"/>
          </a:xfrm>
        </p:spPr>
        <p:txBody>
          <a:bodyPr>
            <a:normAutofit/>
          </a:bodyPr>
          <a:lstStyle/>
          <a:p>
            <a:r>
              <a:rPr lang="en-US"/>
              <a:t>Projects under normal SIP</a:t>
            </a:r>
            <a:endParaRPr lang="en-US" sz="4400"/>
          </a:p>
        </p:txBody>
      </p:sp>
      <p:sp>
        <p:nvSpPr>
          <p:cNvPr id="4" name="Content Placeholder 2">
            <a:extLst>
              <a:ext uri="{FF2B5EF4-FFF2-40B4-BE49-F238E27FC236}">
                <a16:creationId xmlns:a16="http://schemas.microsoft.com/office/drawing/2014/main" id="{22153070-BC56-4655-8334-442078981A7F}"/>
              </a:ext>
            </a:extLst>
          </p:cNvPr>
          <p:cNvSpPr txBox="1">
            <a:spLocks/>
          </p:cNvSpPr>
          <p:nvPr/>
        </p:nvSpPr>
        <p:spPr>
          <a:xfrm>
            <a:off x="454403" y="1471568"/>
            <a:ext cx="11470897" cy="6172200"/>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buFont typeface="Wingdings" panose="05000000000000000000" pitchFamily="2" charset="2"/>
              <a:buChar char="q"/>
            </a:pPr>
            <a:r>
              <a:rPr lang="en-US" sz="2400">
                <a:solidFill>
                  <a:srgbClr val="000000"/>
                </a:solidFill>
              </a:rPr>
              <a:t> Land Use Code required streets improvements (new curb, sidewalk, etc.)</a:t>
            </a:r>
          </a:p>
          <a:p>
            <a:pPr lvl="1">
              <a:buFont typeface="Wingdings" panose="05000000000000000000" pitchFamily="2" charset="2"/>
              <a:buChar char="q"/>
            </a:pPr>
            <a:r>
              <a:rPr lang="en-US" sz="2400">
                <a:solidFill>
                  <a:srgbClr val="000000"/>
                </a:solidFill>
              </a:rPr>
              <a:t> New or modifications to existing storm/water/sewer main</a:t>
            </a:r>
            <a:endParaRPr lang="en-US" sz="2400">
              <a:cs typeface="Arial" panose="020B0604020202020204" pitchFamily="34" charset="0"/>
            </a:endParaRPr>
          </a:p>
          <a:p>
            <a:pPr lvl="1">
              <a:buFont typeface="Wingdings" panose="05000000000000000000" pitchFamily="2" charset="2"/>
              <a:buChar char="q"/>
            </a:pPr>
            <a:r>
              <a:rPr lang="en-US" sz="2400">
                <a:solidFill>
                  <a:srgbClr val="000000"/>
                </a:solidFill>
              </a:rPr>
              <a:t> Improvements to unimproved streets and alleys</a:t>
            </a:r>
          </a:p>
          <a:p>
            <a:pPr lvl="1">
              <a:buFont typeface="Wingdings" panose="05000000000000000000" pitchFamily="2" charset="2"/>
              <a:buChar char="q"/>
            </a:pPr>
            <a:r>
              <a:rPr lang="en-US" sz="2400">
                <a:solidFill>
                  <a:srgbClr val="000000"/>
                </a:solidFill>
              </a:rPr>
              <a:t> New paving/ road widening projects</a:t>
            </a:r>
          </a:p>
          <a:p>
            <a:pPr lvl="1">
              <a:buFont typeface="Wingdings" panose="05000000000000000000" pitchFamily="2" charset="2"/>
              <a:buChar char="q"/>
            </a:pPr>
            <a:r>
              <a:rPr lang="en-US" sz="2400">
                <a:solidFill>
                  <a:srgbClr val="000000"/>
                </a:solidFill>
              </a:rPr>
              <a:t> &gt;2,000 SF of new plus replaced impervious surface improvements</a:t>
            </a:r>
          </a:p>
          <a:p>
            <a:pPr lvl="1">
              <a:buFont typeface="Wingdings" panose="05000000000000000000" pitchFamily="2" charset="2"/>
              <a:buChar char="q"/>
            </a:pPr>
            <a:r>
              <a:rPr lang="en-US" sz="2400">
                <a:solidFill>
                  <a:srgbClr val="000000"/>
                </a:solidFill>
              </a:rPr>
              <a:t> Projects with Green Factor elements in the ROW</a:t>
            </a:r>
          </a:p>
          <a:p>
            <a:pPr lvl="1">
              <a:buFont typeface="Wingdings" panose="05000000000000000000" pitchFamily="2" charset="2"/>
              <a:buChar char="q"/>
            </a:pPr>
            <a:r>
              <a:rPr lang="en-US" sz="2400">
                <a:solidFill>
                  <a:srgbClr val="000000"/>
                </a:solidFill>
              </a:rPr>
              <a:t> Major projects for CSO reductions (GSI, storm detention, etc.)</a:t>
            </a:r>
          </a:p>
          <a:p>
            <a:pPr lvl="1">
              <a:buFont typeface="Wingdings" panose="05000000000000000000" pitchFamily="2" charset="2"/>
              <a:buChar char="q"/>
            </a:pPr>
            <a:r>
              <a:rPr lang="en-US" sz="2400">
                <a:solidFill>
                  <a:srgbClr val="000000"/>
                </a:solidFill>
              </a:rPr>
              <a:t> Major interagency transportation projects such as Link Light Rail extensions</a:t>
            </a:r>
          </a:p>
          <a:p>
            <a:pPr lvl="1">
              <a:buFont typeface="Wingdings" panose="05000000000000000000" pitchFamily="2" charset="2"/>
              <a:buChar char="q"/>
            </a:pPr>
            <a:r>
              <a:rPr lang="en-US" sz="2400">
                <a:solidFill>
                  <a:srgbClr val="000000"/>
                </a:solidFill>
              </a:rPr>
              <a:t> Plat review (full and unit lot subdivisions)</a:t>
            </a:r>
          </a:p>
          <a:p>
            <a:pPr lvl="1">
              <a:buFont typeface="Wingdings" panose="05000000000000000000" pitchFamily="2" charset="2"/>
              <a:buChar char="§"/>
            </a:pPr>
            <a:endParaRPr lang="en-US" sz="1600">
              <a:solidFill>
                <a:srgbClr val="000000"/>
              </a:solidFill>
              <a:latin typeface="Arial" panose="020B0604020202020204" pitchFamily="34" charset="0"/>
            </a:endParaRPr>
          </a:p>
          <a:p>
            <a:endParaRPr lang="en-US" sz="1600"/>
          </a:p>
        </p:txBody>
      </p:sp>
    </p:spTree>
    <p:extLst>
      <p:ext uri="{BB962C8B-B14F-4D97-AF65-F5344CB8AC3E}">
        <p14:creationId xmlns:p14="http://schemas.microsoft.com/office/powerpoint/2010/main" val="4023503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0227-A8D3-4FF4-A38D-102F2D01AAB2}"/>
              </a:ext>
            </a:extLst>
          </p:cNvPr>
          <p:cNvSpPr>
            <a:spLocks noGrp="1"/>
          </p:cNvSpPr>
          <p:nvPr>
            <p:ph type="title"/>
          </p:nvPr>
        </p:nvSpPr>
        <p:spPr>
          <a:xfrm>
            <a:off x="708660" y="365127"/>
            <a:ext cx="10515600" cy="1325563"/>
          </a:xfrm>
        </p:spPr>
        <p:txBody>
          <a:bodyPr>
            <a:normAutofit/>
          </a:bodyPr>
          <a:lstStyle/>
          <a:p>
            <a:pPr algn="ctr"/>
            <a:r>
              <a:rPr lang="en-US" sz="4400"/>
              <a:t>Summary</a:t>
            </a:r>
          </a:p>
        </p:txBody>
      </p:sp>
      <p:graphicFrame>
        <p:nvGraphicFramePr>
          <p:cNvPr id="5" name="Table 4">
            <a:extLst>
              <a:ext uri="{FF2B5EF4-FFF2-40B4-BE49-F238E27FC236}">
                <a16:creationId xmlns:a16="http://schemas.microsoft.com/office/drawing/2014/main" id="{4A6349DE-0CB6-42C6-96C1-0A4B46097F69}"/>
              </a:ext>
            </a:extLst>
          </p:cNvPr>
          <p:cNvGraphicFramePr>
            <a:graphicFrameLocks noGrp="1"/>
          </p:cNvGraphicFramePr>
          <p:nvPr/>
        </p:nvGraphicFramePr>
        <p:xfrm>
          <a:off x="1680210" y="1607344"/>
          <a:ext cx="8572499" cy="3187898"/>
        </p:xfrm>
        <a:graphic>
          <a:graphicData uri="http://schemas.openxmlformats.org/drawingml/2006/table">
            <a:tbl>
              <a:tblPr firstRow="1" bandRow="1">
                <a:tableStyleId>{8EC20E35-A176-4012-BC5E-935CFFF8708E}</a:tableStyleId>
              </a:tblPr>
              <a:tblGrid>
                <a:gridCol w="2824413">
                  <a:extLst>
                    <a:ext uri="{9D8B030D-6E8A-4147-A177-3AD203B41FA5}">
                      <a16:colId xmlns:a16="http://schemas.microsoft.com/office/drawing/2014/main" val="3095358304"/>
                    </a:ext>
                  </a:extLst>
                </a:gridCol>
                <a:gridCol w="2815389">
                  <a:extLst>
                    <a:ext uri="{9D8B030D-6E8A-4147-A177-3AD203B41FA5}">
                      <a16:colId xmlns:a16="http://schemas.microsoft.com/office/drawing/2014/main" val="2132958908"/>
                    </a:ext>
                  </a:extLst>
                </a:gridCol>
                <a:gridCol w="2932697">
                  <a:extLst>
                    <a:ext uri="{9D8B030D-6E8A-4147-A177-3AD203B41FA5}">
                      <a16:colId xmlns:a16="http://schemas.microsoft.com/office/drawing/2014/main" val="4207215546"/>
                    </a:ext>
                  </a:extLst>
                </a:gridCol>
              </a:tblGrid>
              <a:tr h="455414">
                <a:tc>
                  <a:txBody>
                    <a:bodyPr/>
                    <a:lstStyle/>
                    <a:p>
                      <a:endParaRPr lang="en-US" sz="2100"/>
                    </a:p>
                  </a:txBody>
                  <a:tcPr marL="68580" marR="68580" marT="34290" marB="34290"/>
                </a:tc>
                <a:tc>
                  <a:txBody>
                    <a:bodyPr/>
                    <a:lstStyle/>
                    <a:p>
                      <a:pPr algn="ctr"/>
                      <a:r>
                        <a:rPr lang="en-US" sz="2100"/>
                        <a:t>SIP</a:t>
                      </a:r>
                    </a:p>
                  </a:txBody>
                  <a:tcPr marL="68580" marR="68580" marT="34290" marB="34290"/>
                </a:tc>
                <a:tc>
                  <a:txBody>
                    <a:bodyPr/>
                    <a:lstStyle/>
                    <a:p>
                      <a:pPr algn="ctr"/>
                      <a:r>
                        <a:rPr lang="en-US" sz="2100"/>
                        <a:t>SIP Lite</a:t>
                      </a:r>
                    </a:p>
                  </a:txBody>
                  <a:tcPr marL="68580" marR="68580" marT="34290" marB="34290"/>
                </a:tc>
                <a:extLst>
                  <a:ext uri="{0D108BD9-81ED-4DB2-BD59-A6C34878D82A}">
                    <a16:rowId xmlns:a16="http://schemas.microsoft.com/office/drawing/2014/main" val="3023013223"/>
                  </a:ext>
                </a:extLst>
              </a:tr>
              <a:tr h="455414">
                <a:tc>
                  <a:txBody>
                    <a:bodyPr/>
                    <a:lstStyle/>
                    <a:p>
                      <a:pPr algn="l"/>
                      <a:r>
                        <a:rPr lang="en-US" sz="2000">
                          <a:solidFill>
                            <a:srgbClr val="000000"/>
                          </a:solidFill>
                        </a:rPr>
                        <a:t>Project Scope</a:t>
                      </a:r>
                    </a:p>
                  </a:txBody>
                  <a:tcPr marL="68580" marR="68580" marT="34290" marB="34290"/>
                </a:tc>
                <a:tc>
                  <a:txBody>
                    <a:bodyPr/>
                    <a:lstStyle/>
                    <a:p>
                      <a:pPr algn="ctr"/>
                      <a:r>
                        <a:rPr lang="en-US" sz="2000">
                          <a:solidFill>
                            <a:srgbClr val="000000"/>
                          </a:solidFill>
                        </a:rPr>
                        <a:t>&gt; 2,000 SF</a:t>
                      </a:r>
                    </a:p>
                  </a:txBody>
                  <a:tcPr marL="68580" marR="68580" marT="34290" marB="34290"/>
                </a:tc>
                <a:tc>
                  <a:txBody>
                    <a:bodyPr/>
                    <a:lstStyle/>
                    <a:p>
                      <a:pPr algn="ctr"/>
                      <a:r>
                        <a:rPr lang="en-US" sz="2000">
                          <a:solidFill>
                            <a:srgbClr val="000000"/>
                          </a:solidFill>
                        </a:rPr>
                        <a:t>&lt; 2,000 SF</a:t>
                      </a:r>
                    </a:p>
                  </a:txBody>
                  <a:tcPr marL="68580" marR="68580" marT="34290" marB="34290"/>
                </a:tc>
                <a:extLst>
                  <a:ext uri="{0D108BD9-81ED-4DB2-BD59-A6C34878D82A}">
                    <a16:rowId xmlns:a16="http://schemas.microsoft.com/office/drawing/2014/main" val="1325673"/>
                  </a:ext>
                </a:extLst>
              </a:tr>
              <a:tr h="455414">
                <a:tc>
                  <a:txBody>
                    <a:bodyPr/>
                    <a:lstStyle/>
                    <a:p>
                      <a:pPr algn="l"/>
                      <a:r>
                        <a:rPr lang="en-US" sz="2000">
                          <a:solidFill>
                            <a:srgbClr val="000000"/>
                          </a:solidFill>
                        </a:rPr>
                        <a:t>Review Time</a:t>
                      </a:r>
                    </a:p>
                  </a:txBody>
                  <a:tcPr marL="68580" marR="68580" marT="34290" marB="34290"/>
                </a:tc>
                <a:tc>
                  <a:txBody>
                    <a:bodyPr/>
                    <a:lstStyle/>
                    <a:p>
                      <a:pPr algn="ctr"/>
                      <a:r>
                        <a:rPr lang="en-US" sz="2000">
                          <a:solidFill>
                            <a:srgbClr val="000000"/>
                          </a:solidFill>
                        </a:rPr>
                        <a:t>6 months to 2 years +</a:t>
                      </a:r>
                    </a:p>
                  </a:txBody>
                  <a:tcPr marL="68580" marR="68580" marT="34290" marB="34290"/>
                </a:tc>
                <a:tc>
                  <a:txBody>
                    <a:bodyPr/>
                    <a:lstStyle/>
                    <a:p>
                      <a:pPr algn="ctr"/>
                      <a:r>
                        <a:rPr lang="en-US" sz="2000">
                          <a:solidFill>
                            <a:srgbClr val="000000"/>
                          </a:solidFill>
                        </a:rPr>
                        <a:t>4 - 6 months +</a:t>
                      </a:r>
                    </a:p>
                  </a:txBody>
                  <a:tcPr marL="68580" marR="68580" marT="34290" marB="34290"/>
                </a:tc>
                <a:extLst>
                  <a:ext uri="{0D108BD9-81ED-4DB2-BD59-A6C34878D82A}">
                    <a16:rowId xmlns:a16="http://schemas.microsoft.com/office/drawing/2014/main" val="2028602028"/>
                  </a:ext>
                </a:extLst>
              </a:tr>
              <a:tr h="455414">
                <a:tc>
                  <a:txBody>
                    <a:bodyPr/>
                    <a:lstStyle/>
                    <a:p>
                      <a:pPr algn="l"/>
                      <a:r>
                        <a:rPr lang="en-US" sz="2000">
                          <a:solidFill>
                            <a:srgbClr val="000000"/>
                          </a:solidFill>
                        </a:rPr>
                        <a:t>Issuance Fee</a:t>
                      </a:r>
                    </a:p>
                  </a:txBody>
                  <a:tcPr marL="68580" marR="68580" marT="34290" marB="34290"/>
                </a:tc>
                <a:tc>
                  <a:txBody>
                    <a:bodyPr/>
                    <a:lstStyle/>
                    <a:p>
                      <a:pPr algn="ctr"/>
                      <a:r>
                        <a:rPr lang="en-US" sz="2000">
                          <a:solidFill>
                            <a:srgbClr val="000000"/>
                          </a:solidFill>
                        </a:rPr>
                        <a:t>$4,815</a:t>
                      </a:r>
                    </a:p>
                  </a:txBody>
                  <a:tcPr marL="68580" marR="68580" marT="34290" marB="34290"/>
                </a:tc>
                <a:tc>
                  <a:txBody>
                    <a:bodyPr/>
                    <a:lstStyle/>
                    <a:p>
                      <a:pPr algn="ctr"/>
                      <a:r>
                        <a:rPr lang="en-US" sz="2000">
                          <a:solidFill>
                            <a:srgbClr val="000000"/>
                          </a:solidFill>
                        </a:rPr>
                        <a:t>Reduced fee (Pending)</a:t>
                      </a:r>
                    </a:p>
                  </a:txBody>
                  <a:tcPr marL="68580" marR="68580" marT="34290" marB="34290"/>
                </a:tc>
                <a:extLst>
                  <a:ext uri="{0D108BD9-81ED-4DB2-BD59-A6C34878D82A}">
                    <a16:rowId xmlns:a16="http://schemas.microsoft.com/office/drawing/2014/main" val="1730117291"/>
                  </a:ext>
                </a:extLst>
              </a:tr>
              <a:tr h="455414">
                <a:tc>
                  <a:txBody>
                    <a:bodyPr/>
                    <a:lstStyle/>
                    <a:p>
                      <a:pPr algn="l"/>
                      <a:r>
                        <a:rPr lang="en-US" sz="2000">
                          <a:solidFill>
                            <a:srgbClr val="000000"/>
                          </a:solidFill>
                        </a:rPr>
                        <a:t>Review fee</a:t>
                      </a:r>
                    </a:p>
                  </a:txBody>
                  <a:tcPr marL="68580" marR="68580" marT="34290" marB="34290"/>
                </a:tc>
                <a:tc>
                  <a:txBody>
                    <a:bodyPr/>
                    <a:lstStyle/>
                    <a:p>
                      <a:pPr algn="ctr"/>
                      <a:r>
                        <a:rPr lang="en-US" sz="2000">
                          <a:solidFill>
                            <a:srgbClr val="000000"/>
                          </a:solidFill>
                        </a:rPr>
                        <a:t>Hourly</a:t>
                      </a:r>
                    </a:p>
                  </a:txBody>
                  <a:tcPr marL="68580" marR="68580" marT="34290" marB="34290"/>
                </a:tc>
                <a:tc>
                  <a:txBody>
                    <a:bodyPr/>
                    <a:lstStyle/>
                    <a:p>
                      <a:pPr algn="ctr"/>
                      <a:r>
                        <a:rPr lang="en-US" sz="2000">
                          <a:solidFill>
                            <a:srgbClr val="000000"/>
                          </a:solidFill>
                        </a:rPr>
                        <a:t>Hourly</a:t>
                      </a:r>
                    </a:p>
                  </a:txBody>
                  <a:tcPr marL="68580" marR="68580" marT="34290" marB="34290"/>
                </a:tc>
                <a:extLst>
                  <a:ext uri="{0D108BD9-81ED-4DB2-BD59-A6C34878D82A}">
                    <a16:rowId xmlns:a16="http://schemas.microsoft.com/office/drawing/2014/main" val="1977500222"/>
                  </a:ext>
                </a:extLst>
              </a:tr>
              <a:tr h="455414">
                <a:tc>
                  <a:txBody>
                    <a:bodyPr/>
                    <a:lstStyle/>
                    <a:p>
                      <a:pPr algn="l"/>
                      <a:r>
                        <a:rPr lang="en-US" sz="2000">
                          <a:solidFill>
                            <a:srgbClr val="000000"/>
                          </a:solidFill>
                        </a:rPr>
                        <a:t>Submittal Requirements</a:t>
                      </a:r>
                    </a:p>
                  </a:txBody>
                  <a:tcPr marL="68580" marR="68580" marT="34290" marB="34290"/>
                </a:tc>
                <a:tc>
                  <a:txBody>
                    <a:bodyPr/>
                    <a:lstStyle/>
                    <a:p>
                      <a:pPr algn="ctr"/>
                      <a:r>
                        <a:rPr lang="en-US" sz="2000">
                          <a:solidFill>
                            <a:srgbClr val="000000"/>
                          </a:solidFill>
                        </a:rPr>
                        <a:t>Current Standards</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a:solidFill>
                            <a:srgbClr val="000000"/>
                          </a:solidFill>
                        </a:rPr>
                        <a:t>Reduced Requirements</a:t>
                      </a:r>
                    </a:p>
                  </a:txBody>
                  <a:tcPr marL="68580" marR="68580" marT="34290" marB="34290"/>
                </a:tc>
                <a:extLst>
                  <a:ext uri="{0D108BD9-81ED-4DB2-BD59-A6C34878D82A}">
                    <a16:rowId xmlns:a16="http://schemas.microsoft.com/office/drawing/2014/main" val="747374613"/>
                  </a:ext>
                </a:extLst>
              </a:tr>
              <a:tr h="455414">
                <a:tc>
                  <a:txBody>
                    <a:bodyPr/>
                    <a:lstStyle/>
                    <a:p>
                      <a:pPr algn="l"/>
                      <a:r>
                        <a:rPr lang="en-US" sz="2000">
                          <a:solidFill>
                            <a:srgbClr val="000000"/>
                          </a:solidFill>
                        </a:rPr>
                        <a:t>DG Meetings</a:t>
                      </a:r>
                    </a:p>
                  </a:txBody>
                  <a:tcPr marL="68580" marR="68580" marT="34290" marB="34290"/>
                </a:tc>
                <a:tc>
                  <a:txBody>
                    <a:bodyPr/>
                    <a:lstStyle/>
                    <a:p>
                      <a:pPr algn="ctr"/>
                      <a:r>
                        <a:rPr lang="en-US" sz="2000">
                          <a:solidFill>
                            <a:srgbClr val="000000"/>
                          </a:solidFill>
                        </a:rPr>
                        <a:t>Required</a:t>
                      </a:r>
                    </a:p>
                  </a:txBody>
                  <a:tcPr marL="68580" marR="68580" marT="34290" marB="34290"/>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a:solidFill>
                            <a:srgbClr val="000000"/>
                          </a:solidFill>
                        </a:rPr>
                        <a:t>Not required</a:t>
                      </a:r>
                    </a:p>
                  </a:txBody>
                  <a:tcPr marL="68580" marR="68580" marT="34290" marB="34290"/>
                </a:tc>
                <a:extLst>
                  <a:ext uri="{0D108BD9-81ED-4DB2-BD59-A6C34878D82A}">
                    <a16:rowId xmlns:a16="http://schemas.microsoft.com/office/drawing/2014/main" val="2491664116"/>
                  </a:ext>
                </a:extLst>
              </a:tr>
            </a:tbl>
          </a:graphicData>
        </a:graphic>
      </p:graphicFrame>
    </p:spTree>
    <p:extLst>
      <p:ext uri="{BB962C8B-B14F-4D97-AF65-F5344CB8AC3E}">
        <p14:creationId xmlns:p14="http://schemas.microsoft.com/office/powerpoint/2010/main" val="183700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3F762-0EC1-4785-884E-DEFF401A498E}"/>
              </a:ext>
            </a:extLst>
          </p:cNvPr>
          <p:cNvSpPr>
            <a:spLocks noGrp="1"/>
          </p:cNvSpPr>
          <p:nvPr>
            <p:ph type="title"/>
          </p:nvPr>
        </p:nvSpPr>
        <p:spPr>
          <a:xfrm>
            <a:off x="331572" y="0"/>
            <a:ext cx="10515600" cy="1145309"/>
          </a:xfrm>
        </p:spPr>
        <p:txBody>
          <a:bodyPr>
            <a:normAutofit/>
          </a:bodyPr>
          <a:lstStyle/>
          <a:p>
            <a:r>
              <a:rPr lang="en-US"/>
              <a:t>How to request an existing contact change</a:t>
            </a:r>
          </a:p>
        </p:txBody>
      </p:sp>
      <p:sp>
        <p:nvSpPr>
          <p:cNvPr id="3" name="Content Placeholder 2">
            <a:extLst>
              <a:ext uri="{FF2B5EF4-FFF2-40B4-BE49-F238E27FC236}">
                <a16:creationId xmlns:a16="http://schemas.microsoft.com/office/drawing/2014/main" id="{029CEBE2-C463-41F3-A97E-29996E4EBE6D}"/>
              </a:ext>
            </a:extLst>
          </p:cNvPr>
          <p:cNvSpPr>
            <a:spLocks noGrp="1"/>
          </p:cNvSpPr>
          <p:nvPr>
            <p:ph idx="1"/>
          </p:nvPr>
        </p:nvSpPr>
        <p:spPr>
          <a:xfrm>
            <a:off x="331572" y="1459769"/>
            <a:ext cx="4718893" cy="3973468"/>
          </a:xfrm>
        </p:spPr>
        <p:txBody>
          <a:bodyPr>
            <a:normAutofit/>
          </a:bodyPr>
          <a:lstStyle/>
          <a:p>
            <a:r>
              <a:rPr lang="en-US"/>
              <a:t>Contact changes after permit issuance can be requested by applying for a </a:t>
            </a:r>
            <a:r>
              <a:rPr lang="en-US" u="sng">
                <a:hlinkClick r:id="rId2"/>
              </a:rPr>
              <a:t>Revision Amendment</a:t>
            </a:r>
            <a:endParaRPr lang="en-US" u="sng"/>
          </a:p>
          <a:p>
            <a:endParaRPr lang="en-US" sz="1800"/>
          </a:p>
          <a:p>
            <a:r>
              <a:rPr lang="en-US"/>
              <a:t>Complete and upload the </a:t>
            </a:r>
            <a:r>
              <a:rPr lang="en-US">
                <a:hlinkClick r:id="rId3"/>
              </a:rPr>
              <a:t>Change Existing Contact Form </a:t>
            </a:r>
            <a:r>
              <a:rPr lang="en-US"/>
              <a:t>to your Revision Amendment</a:t>
            </a:r>
          </a:p>
          <a:p>
            <a:endParaRPr lang="en-US" sz="1800"/>
          </a:p>
        </p:txBody>
      </p:sp>
      <p:pic>
        <p:nvPicPr>
          <p:cNvPr id="5" name="Picture 4">
            <a:extLst>
              <a:ext uri="{FF2B5EF4-FFF2-40B4-BE49-F238E27FC236}">
                <a16:creationId xmlns:a16="http://schemas.microsoft.com/office/drawing/2014/main" id="{B00A22E0-84B7-4847-96B6-ED64811087D5}"/>
              </a:ext>
            </a:extLst>
          </p:cNvPr>
          <p:cNvPicPr>
            <a:picLocks noChangeAspect="1"/>
          </p:cNvPicPr>
          <p:nvPr/>
        </p:nvPicPr>
        <p:blipFill rotWithShape="1">
          <a:blip r:embed="rId4"/>
          <a:srcRect l="3303"/>
          <a:stretch/>
        </p:blipFill>
        <p:spPr>
          <a:xfrm>
            <a:off x="5050465" y="1225513"/>
            <a:ext cx="6990716" cy="3705225"/>
          </a:xfrm>
          <a:prstGeom prst="rect">
            <a:avLst/>
          </a:prstGeom>
        </p:spPr>
      </p:pic>
    </p:spTree>
    <p:extLst>
      <p:ext uri="{BB962C8B-B14F-4D97-AF65-F5344CB8AC3E}">
        <p14:creationId xmlns:p14="http://schemas.microsoft.com/office/powerpoint/2010/main" val="1535911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CEDE-8399-4896-AAD2-854E5F1F4D0E}"/>
              </a:ext>
            </a:extLst>
          </p:cNvPr>
          <p:cNvSpPr>
            <a:spLocks noGrp="1"/>
          </p:cNvSpPr>
          <p:nvPr>
            <p:ph type="title"/>
          </p:nvPr>
        </p:nvSpPr>
        <p:spPr>
          <a:xfrm>
            <a:off x="412056" y="107095"/>
            <a:ext cx="10749929" cy="1325563"/>
          </a:xfrm>
        </p:spPr>
        <p:txBody>
          <a:bodyPr/>
          <a:lstStyle/>
          <a:p>
            <a:r>
              <a:rPr lang="en-US"/>
              <a:t>Revision amendment application steps</a:t>
            </a:r>
          </a:p>
        </p:txBody>
      </p:sp>
      <p:sp>
        <p:nvSpPr>
          <p:cNvPr id="3" name="Rectangle: Rounded Corners 2">
            <a:extLst>
              <a:ext uri="{FF2B5EF4-FFF2-40B4-BE49-F238E27FC236}">
                <a16:creationId xmlns:a16="http://schemas.microsoft.com/office/drawing/2014/main" id="{0DE897E5-E865-43CF-956B-CF22693F80BF}"/>
              </a:ext>
            </a:extLst>
          </p:cNvPr>
          <p:cNvSpPr/>
          <p:nvPr/>
        </p:nvSpPr>
        <p:spPr>
          <a:xfrm>
            <a:off x="912582" y="3425102"/>
            <a:ext cx="1371600" cy="114299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Review Parent Application Information</a:t>
            </a:r>
          </a:p>
        </p:txBody>
      </p:sp>
      <p:sp>
        <p:nvSpPr>
          <p:cNvPr id="5" name="Rectangle: Rounded Corners 4">
            <a:extLst>
              <a:ext uri="{FF2B5EF4-FFF2-40B4-BE49-F238E27FC236}">
                <a16:creationId xmlns:a16="http://schemas.microsoft.com/office/drawing/2014/main" id="{64ACEB3D-65F2-489A-8B82-E91C5EA5347E}"/>
              </a:ext>
            </a:extLst>
          </p:cNvPr>
          <p:cNvSpPr/>
          <p:nvPr/>
        </p:nvSpPr>
        <p:spPr>
          <a:xfrm>
            <a:off x="2818962" y="3425107"/>
            <a:ext cx="1371600" cy="11429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Enter Amendment Description</a:t>
            </a:r>
          </a:p>
        </p:txBody>
      </p:sp>
      <p:sp>
        <p:nvSpPr>
          <p:cNvPr id="6" name="Rectangle: Rounded Corners 5">
            <a:extLst>
              <a:ext uri="{FF2B5EF4-FFF2-40B4-BE49-F238E27FC236}">
                <a16:creationId xmlns:a16="http://schemas.microsoft.com/office/drawing/2014/main" id="{07B3C551-3412-4EF8-B16E-D323D5693C91}"/>
              </a:ext>
            </a:extLst>
          </p:cNvPr>
          <p:cNvSpPr/>
          <p:nvPr/>
        </p:nvSpPr>
        <p:spPr>
          <a:xfrm>
            <a:off x="4703559" y="3425107"/>
            <a:ext cx="1371600" cy="114299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Extend and/or Add Use(s)</a:t>
            </a:r>
          </a:p>
        </p:txBody>
      </p:sp>
      <p:sp>
        <p:nvSpPr>
          <p:cNvPr id="7" name="Rectangle: Rounded Corners 6">
            <a:extLst>
              <a:ext uri="{FF2B5EF4-FFF2-40B4-BE49-F238E27FC236}">
                <a16:creationId xmlns:a16="http://schemas.microsoft.com/office/drawing/2014/main" id="{519C0488-3FBD-4099-933C-409DC5C160BC}"/>
              </a:ext>
            </a:extLst>
          </p:cNvPr>
          <p:cNvSpPr/>
          <p:nvPr/>
        </p:nvSpPr>
        <p:spPr>
          <a:xfrm>
            <a:off x="6566653" y="3425108"/>
            <a:ext cx="1371600" cy="114299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Upload Docs</a:t>
            </a:r>
          </a:p>
        </p:txBody>
      </p:sp>
      <p:sp>
        <p:nvSpPr>
          <p:cNvPr id="8" name="Rectangle: Rounded Corners 7">
            <a:extLst>
              <a:ext uri="{FF2B5EF4-FFF2-40B4-BE49-F238E27FC236}">
                <a16:creationId xmlns:a16="http://schemas.microsoft.com/office/drawing/2014/main" id="{7EA6A774-1852-4F78-A79C-06DC5B89B815}"/>
              </a:ext>
            </a:extLst>
          </p:cNvPr>
          <p:cNvSpPr/>
          <p:nvPr/>
        </p:nvSpPr>
        <p:spPr>
          <a:xfrm>
            <a:off x="8441393" y="3425108"/>
            <a:ext cx="1371600" cy="114299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Review Application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Information</a:t>
            </a:r>
          </a:p>
        </p:txBody>
      </p:sp>
      <p:sp>
        <p:nvSpPr>
          <p:cNvPr id="9" name="Rectangle: Rounded Corners 8">
            <a:extLst>
              <a:ext uri="{FF2B5EF4-FFF2-40B4-BE49-F238E27FC236}">
                <a16:creationId xmlns:a16="http://schemas.microsoft.com/office/drawing/2014/main" id="{08EEE5B5-38A1-45C3-9B3A-9626C7C37900}"/>
              </a:ext>
            </a:extLst>
          </p:cNvPr>
          <p:cNvSpPr/>
          <p:nvPr/>
        </p:nvSpPr>
        <p:spPr>
          <a:xfrm>
            <a:off x="10316133" y="3425102"/>
            <a:ext cx="1371600" cy="114299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Submit &amp; Thank You</a:t>
            </a:r>
          </a:p>
        </p:txBody>
      </p:sp>
      <p:sp>
        <p:nvSpPr>
          <p:cNvPr id="10" name="Rectangle: Rounded Corners 9">
            <a:extLst>
              <a:ext uri="{FF2B5EF4-FFF2-40B4-BE49-F238E27FC236}">
                <a16:creationId xmlns:a16="http://schemas.microsoft.com/office/drawing/2014/main" id="{5AC00B3B-5FE3-4D5E-86F9-5C9DB705E92C}"/>
              </a:ext>
            </a:extLst>
          </p:cNvPr>
          <p:cNvSpPr/>
          <p:nvPr/>
        </p:nvSpPr>
        <p:spPr>
          <a:xfrm>
            <a:off x="912582" y="1718408"/>
            <a:ext cx="1371600" cy="1142999"/>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Calibri"/>
                <a:ea typeface="+mn-ea"/>
                <a:cs typeface="+mn-cs"/>
              </a:rPr>
              <a:t>Select Revision Amendment Type</a:t>
            </a:r>
          </a:p>
        </p:txBody>
      </p:sp>
      <p:cxnSp>
        <p:nvCxnSpPr>
          <p:cNvPr id="12" name="Straight Arrow Connector 11">
            <a:extLst>
              <a:ext uri="{FF2B5EF4-FFF2-40B4-BE49-F238E27FC236}">
                <a16:creationId xmlns:a16="http://schemas.microsoft.com/office/drawing/2014/main" id="{8E0B9C16-AEC0-4F8A-8C3D-9B456AE010CC}"/>
              </a:ext>
            </a:extLst>
          </p:cNvPr>
          <p:cNvCxnSpPr>
            <a:cxnSpLocks/>
            <a:stCxn id="10" idx="2"/>
            <a:endCxn id="3" idx="0"/>
          </p:cNvCxnSpPr>
          <p:nvPr/>
        </p:nvCxnSpPr>
        <p:spPr>
          <a:xfrm>
            <a:off x="1598382" y="2861407"/>
            <a:ext cx="0" cy="56369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FDEFD0D3-65C9-442A-82AA-2ABBCFCFFE9C}"/>
              </a:ext>
            </a:extLst>
          </p:cNvPr>
          <p:cNvCxnSpPr>
            <a:cxnSpLocks/>
            <a:stCxn id="3" idx="3"/>
            <a:endCxn id="5" idx="1"/>
          </p:cNvCxnSpPr>
          <p:nvPr/>
        </p:nvCxnSpPr>
        <p:spPr>
          <a:xfrm>
            <a:off x="2284182" y="3996602"/>
            <a:ext cx="534780" cy="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5CDAFDD7-1EE6-4271-A6B5-C9CCDC195C96}"/>
              </a:ext>
            </a:extLst>
          </p:cNvPr>
          <p:cNvCxnSpPr>
            <a:cxnSpLocks/>
            <a:stCxn id="5" idx="3"/>
            <a:endCxn id="6" idx="1"/>
          </p:cNvCxnSpPr>
          <p:nvPr/>
        </p:nvCxnSpPr>
        <p:spPr>
          <a:xfrm>
            <a:off x="4190562" y="3996606"/>
            <a:ext cx="51299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9AEA505-6D1F-4EF2-9E00-77BD6F8909A3}"/>
              </a:ext>
            </a:extLst>
          </p:cNvPr>
          <p:cNvCxnSpPr>
            <a:cxnSpLocks/>
            <a:stCxn id="6" idx="3"/>
            <a:endCxn id="7" idx="1"/>
          </p:cNvCxnSpPr>
          <p:nvPr/>
        </p:nvCxnSpPr>
        <p:spPr>
          <a:xfrm>
            <a:off x="6075159" y="3996606"/>
            <a:ext cx="49149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8459C59A-37AE-40EE-B8B4-7C2614AAB64D}"/>
              </a:ext>
            </a:extLst>
          </p:cNvPr>
          <p:cNvCxnSpPr>
            <a:cxnSpLocks/>
            <a:stCxn id="7" idx="3"/>
            <a:endCxn id="8" idx="1"/>
          </p:cNvCxnSpPr>
          <p:nvPr/>
        </p:nvCxnSpPr>
        <p:spPr>
          <a:xfrm>
            <a:off x="7938253" y="3996606"/>
            <a:ext cx="5031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E1D0C13-89FD-45EB-AF4B-9961570AC445}"/>
              </a:ext>
            </a:extLst>
          </p:cNvPr>
          <p:cNvCxnSpPr>
            <a:cxnSpLocks/>
            <a:stCxn id="8" idx="3"/>
            <a:endCxn id="9" idx="1"/>
          </p:cNvCxnSpPr>
          <p:nvPr/>
        </p:nvCxnSpPr>
        <p:spPr>
          <a:xfrm flipV="1">
            <a:off x="9812993" y="3996599"/>
            <a:ext cx="503140" cy="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36396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D86A-2AE3-47F3-A283-2726061CD2CC}"/>
              </a:ext>
            </a:extLst>
          </p:cNvPr>
          <p:cNvSpPr>
            <a:spLocks noGrp="1"/>
          </p:cNvSpPr>
          <p:nvPr>
            <p:ph type="title"/>
          </p:nvPr>
        </p:nvSpPr>
        <p:spPr>
          <a:xfrm>
            <a:off x="194441" y="136525"/>
            <a:ext cx="10515600" cy="1325563"/>
          </a:xfrm>
        </p:spPr>
        <p:txBody>
          <a:bodyPr>
            <a:normAutofit/>
          </a:bodyPr>
          <a:lstStyle/>
          <a:p>
            <a:r>
              <a:rPr lang="en-US"/>
              <a:t>Revision amendment overview</a:t>
            </a:r>
          </a:p>
        </p:txBody>
      </p:sp>
      <p:sp>
        <p:nvSpPr>
          <p:cNvPr id="6" name="TextBox 5">
            <a:extLst>
              <a:ext uri="{FF2B5EF4-FFF2-40B4-BE49-F238E27FC236}">
                <a16:creationId xmlns:a16="http://schemas.microsoft.com/office/drawing/2014/main" id="{E33F178D-556C-4094-8221-19F41EB89B3F}"/>
              </a:ext>
            </a:extLst>
          </p:cNvPr>
          <p:cNvSpPr txBox="1"/>
          <p:nvPr/>
        </p:nvSpPr>
        <p:spPr>
          <a:xfrm>
            <a:off x="0" y="1543671"/>
            <a:ext cx="10962290" cy="3970318"/>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3DA5">
                    <a:lumMod val="50000"/>
                  </a:srgbClr>
                </a:solidFill>
                <a:effectLst/>
                <a:uLnTx/>
                <a:uFillTx/>
                <a:latin typeface="Calibri"/>
                <a:ea typeface="+mn-ea"/>
                <a:cs typeface="+mn-cs"/>
              </a:rPr>
              <a:t>The Revision Amendment can be used to request one or more of the following: </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a:ln>
                  <a:noFill/>
                </a:ln>
                <a:solidFill>
                  <a:srgbClr val="003DA5">
                    <a:lumMod val="50000"/>
                  </a:srgbClr>
                </a:solidFill>
                <a:effectLst/>
                <a:uLnTx/>
                <a:uFillTx/>
                <a:latin typeface="Calibri"/>
                <a:ea typeface="+mn-ea"/>
                <a:cs typeface="+mn-cs"/>
              </a:rPr>
              <a:t>Contact change(s)</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3DA5">
                    <a:lumMod val="50000"/>
                  </a:srgbClr>
                </a:solidFill>
                <a:effectLst/>
                <a:uLnTx/>
                <a:uFillTx/>
                <a:latin typeface="Calibri"/>
                <a:ea typeface="+mn-ea"/>
                <a:cs typeface="+mn-cs"/>
              </a:rPr>
              <a:t>Address change</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3DA5">
                    <a:lumMod val="50000"/>
                  </a:srgbClr>
                </a:solidFill>
                <a:effectLst/>
                <a:uLnTx/>
                <a:uFillTx/>
                <a:latin typeface="Calibri"/>
                <a:ea typeface="+mn-ea"/>
                <a:cs typeface="+mn-cs"/>
              </a:rPr>
              <a:t>Related information change(s) (e.g., 24-hour contact, restoration party etc.)</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3DA5">
                    <a:lumMod val="50000"/>
                  </a:srgbClr>
                </a:solidFill>
                <a:effectLst/>
                <a:uLnTx/>
                <a:uFillTx/>
                <a:latin typeface="Calibri"/>
                <a:ea typeface="+mn-ea"/>
                <a:cs typeface="+mn-cs"/>
              </a:rPr>
              <a:t>Scope of work change(s) (e.g., new and/or revised use types and areas)</a:t>
            </a:r>
          </a:p>
          <a:p>
            <a:pPr marL="1828800" marR="0" lvl="3"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3DA5">
                    <a:lumMod val="50000"/>
                  </a:srgbClr>
                </a:solidFill>
                <a:effectLst/>
                <a:uLnTx/>
                <a:uFillTx/>
                <a:latin typeface="Calibri"/>
                <a:ea typeface="+mn-ea"/>
                <a:cs typeface="+mn-cs"/>
              </a:rPr>
              <a:t>Extend the end date of a use(s)</a:t>
            </a:r>
          </a:p>
        </p:txBody>
      </p:sp>
    </p:spTree>
    <p:extLst>
      <p:ext uri="{BB962C8B-B14F-4D97-AF65-F5344CB8AC3E}">
        <p14:creationId xmlns:p14="http://schemas.microsoft.com/office/powerpoint/2010/main" val="762641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C85CDB-1431-49D6-BE08-9435B213399B}"/>
              </a:ext>
            </a:extLst>
          </p:cNvPr>
          <p:cNvPicPr>
            <a:picLocks noChangeAspect="1"/>
          </p:cNvPicPr>
          <p:nvPr/>
        </p:nvPicPr>
        <p:blipFill rotWithShape="1">
          <a:blip r:embed="rId3"/>
          <a:srcRect l="833" r="4626" b="44982"/>
          <a:stretch/>
        </p:blipFill>
        <p:spPr>
          <a:xfrm>
            <a:off x="3705796" y="997408"/>
            <a:ext cx="8390954" cy="2984140"/>
          </a:xfrm>
          <a:prstGeom prst="rect">
            <a:avLst/>
          </a:prstGeom>
          <a:ln>
            <a:noFill/>
          </a:ln>
          <a:effectLst>
            <a:outerShdw blurRad="292100" dist="139700" dir="2700000" algn="tl" rotWithShape="0">
              <a:srgbClr val="333333">
                <a:alpha val="65000"/>
              </a:srgbClr>
            </a:outerShdw>
          </a:effectLst>
        </p:spPr>
      </p:pic>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10809194" cy="1289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003DA5">
                    <a:lumMod val="50000"/>
                  </a:srgbClr>
                </a:solidFill>
                <a:effectLst/>
                <a:uLnTx/>
                <a:uFillTx/>
                <a:latin typeface="Seattle Text"/>
                <a:ea typeface="+mj-ea"/>
                <a:cs typeface="+mj-cs"/>
              </a:rPr>
              <a:t>How to apply for a Revision Amendment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1473081"/>
            <a:ext cx="3666212"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If the permit is in the </a:t>
            </a:r>
            <a:r>
              <a:rPr kumimoji="0" lang="en-US" sz="2500" b="1" i="0" u="none" strike="noStrike" kern="1200" cap="none" spc="0" normalizeH="0" baseline="0" noProof="0">
                <a:ln>
                  <a:noFill/>
                </a:ln>
                <a:solidFill>
                  <a:srgbClr val="003DA5">
                    <a:lumMod val="50000"/>
                  </a:srgbClr>
                </a:solidFill>
                <a:effectLst/>
                <a:uLnTx/>
                <a:uFillTx/>
                <a:latin typeface="Calibri"/>
                <a:ea typeface="+mn-ea"/>
                <a:cs typeface="+mn-cs"/>
              </a:rPr>
              <a:t>Issued</a:t>
            </a: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 stage, under </a:t>
            </a:r>
            <a:r>
              <a:rPr kumimoji="0" lang="en-US" sz="2500" b="1" i="0" u="none" strike="noStrike" kern="1200" cap="none" spc="0" normalizeH="0" baseline="0" noProof="0">
                <a:ln>
                  <a:noFill/>
                </a:ln>
                <a:solidFill>
                  <a:srgbClr val="003DA5">
                    <a:lumMod val="50000"/>
                  </a:srgbClr>
                </a:solidFill>
                <a:effectLst/>
                <a:uLnTx/>
                <a:uFillTx/>
                <a:latin typeface="Calibri"/>
                <a:ea typeface="+mn-ea"/>
                <a:cs typeface="+mn-cs"/>
              </a:rPr>
              <a:t>Action</a:t>
            </a: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 Click on the </a:t>
            </a:r>
            <a:r>
              <a:rPr kumimoji="0" lang="en-US" sz="2500" b="1" i="0" u="none" strike="noStrike" kern="1200" cap="none" spc="0" normalizeH="0" baseline="0" noProof="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link</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endParaRPr kumimoji="0" lang="en-US" sz="2500" b="0" i="0" u="none" strike="noStrike" kern="1200" cap="none" spc="0" normalizeH="0" baseline="0" noProof="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From the individual record, click on the </a:t>
            </a:r>
            <a:r>
              <a:rPr kumimoji="0" lang="en-US" sz="2500" b="1" i="0" u="none" strike="noStrike" kern="1200" cap="none" spc="0" normalizeH="0" baseline="0" noProof="0">
                <a:ln>
                  <a:noFill/>
                </a:ln>
                <a:solidFill>
                  <a:srgbClr val="003DA5">
                    <a:lumMod val="50000"/>
                  </a:srgbClr>
                </a:solidFill>
                <a:effectLst/>
                <a:uLnTx/>
                <a:uFillTx/>
                <a:latin typeface="Calibri"/>
                <a:ea typeface="+mn-ea"/>
                <a:cs typeface="+mn-cs"/>
              </a:rPr>
              <a:t>Make Changes </a:t>
            </a: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button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a:ln>
                <a:noFill/>
              </a:ln>
              <a:solidFill>
                <a:srgbClr val="003DA5">
                  <a:lumMod val="50000"/>
                </a:srgbClr>
              </a:solidFill>
              <a:effectLst/>
              <a:uLnTx/>
              <a:uFillTx/>
              <a:latin typeface="Calibri"/>
              <a:ea typeface="+mn-ea"/>
              <a:cs typeface="+mn-cs"/>
            </a:endParaRP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11350998" y="2246998"/>
            <a:ext cx="74575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pic>
        <p:nvPicPr>
          <p:cNvPr id="2" name="Picture 1">
            <a:extLst>
              <a:ext uri="{FF2B5EF4-FFF2-40B4-BE49-F238E27FC236}">
                <a16:creationId xmlns:a16="http://schemas.microsoft.com/office/drawing/2014/main" id="{5294F8DD-D27E-453C-B3A1-6AEF7ABD4DD6}"/>
              </a:ext>
            </a:extLst>
          </p:cNvPr>
          <p:cNvPicPr>
            <a:picLocks noChangeAspect="1"/>
          </p:cNvPicPr>
          <p:nvPr/>
        </p:nvPicPr>
        <p:blipFill rotWithShape="1">
          <a:blip r:embed="rId4"/>
          <a:srcRect r="965"/>
          <a:stretch/>
        </p:blipFill>
        <p:spPr>
          <a:xfrm>
            <a:off x="8209785" y="2873936"/>
            <a:ext cx="3141214" cy="2924175"/>
          </a:xfrm>
          <a:prstGeom prst="rect">
            <a:avLst/>
          </a:prstGeom>
        </p:spPr>
      </p:pic>
      <p:sp>
        <p:nvSpPr>
          <p:cNvPr id="15" name="Flowchart: Connector 14">
            <a:extLst>
              <a:ext uri="{FF2B5EF4-FFF2-40B4-BE49-F238E27FC236}">
                <a16:creationId xmlns:a16="http://schemas.microsoft.com/office/drawing/2014/main" id="{8F002270-4F1F-476B-B23D-AA249BB90718}"/>
              </a:ext>
            </a:extLst>
          </p:cNvPr>
          <p:cNvSpPr/>
          <p:nvPr/>
        </p:nvSpPr>
        <p:spPr>
          <a:xfrm>
            <a:off x="10807705" y="137960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1</a:t>
            </a: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8032268" y="513335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2</a:t>
            </a:r>
          </a:p>
        </p:txBody>
      </p:sp>
      <p:sp>
        <p:nvSpPr>
          <p:cNvPr id="17" name="Flowchart: Alternate Process 16">
            <a:extLst>
              <a:ext uri="{FF2B5EF4-FFF2-40B4-BE49-F238E27FC236}">
                <a16:creationId xmlns:a16="http://schemas.microsoft.com/office/drawing/2014/main" id="{B00B14B0-5469-4F1A-9ECD-8229963D9AF6}"/>
              </a:ext>
            </a:extLst>
          </p:cNvPr>
          <p:cNvSpPr/>
          <p:nvPr/>
        </p:nvSpPr>
        <p:spPr>
          <a:xfrm>
            <a:off x="10158692" y="2246998"/>
            <a:ext cx="74575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cxnSp>
        <p:nvCxnSpPr>
          <p:cNvPr id="18" name="Straight Arrow Connector 17">
            <a:extLst>
              <a:ext uri="{FF2B5EF4-FFF2-40B4-BE49-F238E27FC236}">
                <a16:creationId xmlns:a16="http://schemas.microsoft.com/office/drawing/2014/main" id="{610D5A54-7199-4C91-BEA2-31B839C28C79}"/>
              </a:ext>
            </a:extLst>
          </p:cNvPr>
          <p:cNvCxnSpPr>
            <a:cxnSpLocks/>
            <a:stCxn id="15" idx="4"/>
            <a:endCxn id="17" idx="0"/>
          </p:cNvCxnSpPr>
          <p:nvPr/>
        </p:nvCxnSpPr>
        <p:spPr>
          <a:xfrm flipH="1">
            <a:off x="10531568" y="1689311"/>
            <a:ext cx="453654"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7EC7805B-2CE0-4A87-BA1B-19D3006232B1}"/>
              </a:ext>
            </a:extLst>
          </p:cNvPr>
          <p:cNvCxnSpPr>
            <a:cxnSpLocks/>
            <a:stCxn id="15" idx="4"/>
            <a:endCxn id="12" idx="0"/>
          </p:cNvCxnSpPr>
          <p:nvPr/>
        </p:nvCxnSpPr>
        <p:spPr>
          <a:xfrm>
            <a:off x="10985222" y="1689311"/>
            <a:ext cx="738652"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8119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AD34E13-5C2C-4D8E-A468-200929B435AF}"/>
              </a:ext>
            </a:extLst>
          </p:cNvPr>
          <p:cNvPicPr>
            <a:picLocks noChangeAspect="1"/>
          </p:cNvPicPr>
          <p:nvPr/>
        </p:nvPicPr>
        <p:blipFill>
          <a:blip r:embed="rId3"/>
          <a:stretch>
            <a:fillRect/>
          </a:stretch>
        </p:blipFill>
        <p:spPr>
          <a:xfrm>
            <a:off x="5354804" y="1032205"/>
            <a:ext cx="5686425" cy="5010150"/>
          </a:xfrm>
          <a:prstGeom prst="rect">
            <a:avLst/>
          </a:prstGeom>
        </p:spPr>
      </p:pic>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2129311"/>
            <a:ext cx="4125650" cy="3319636"/>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Select the </a:t>
            </a:r>
            <a:r>
              <a:rPr kumimoji="0" lang="en-US" sz="2500" b="1" i="0" u="none" strike="noStrike" kern="1200" cap="none" spc="0" normalizeH="0" baseline="0" noProof="0">
                <a:ln>
                  <a:noFill/>
                </a:ln>
                <a:solidFill>
                  <a:srgbClr val="003DA5">
                    <a:lumMod val="50000"/>
                  </a:srgbClr>
                </a:solidFill>
                <a:effectLst/>
                <a:uLnTx/>
                <a:uFillTx/>
                <a:latin typeface="Calibri"/>
                <a:ea typeface="+mn-ea"/>
                <a:cs typeface="+mn-cs"/>
              </a:rPr>
              <a:t>Revision Amendment </a:t>
            </a: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type </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endParaRPr kumimoji="0" lang="en-US" sz="2500" b="0" i="0" u="none" strike="noStrike" kern="1200" cap="none" spc="0" normalizeH="0" baseline="0" noProof="0">
              <a:ln>
                <a:noFill/>
              </a:ln>
              <a:solidFill>
                <a:srgbClr val="003DA5">
                  <a:lumMod val="50000"/>
                </a:srgbClr>
              </a:solidFill>
              <a:effectLst/>
              <a:uLnTx/>
              <a:uFillTx/>
              <a:latin typeface="Calibri"/>
              <a:ea typeface="+mn-ea"/>
              <a:cs typeface="+mn-cs"/>
            </a:endParaRP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3"/>
              <a:tabLst/>
              <a:defRPr/>
            </a:pP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Click the </a:t>
            </a:r>
            <a:r>
              <a:rPr kumimoji="0" lang="en-US" sz="2500" b="1" i="0" u="none" strike="noStrike" kern="1200" cap="none" spc="0" normalizeH="0" baseline="0" noProof="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button to start the amendment application process</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a:ln>
                <a:noFill/>
              </a:ln>
              <a:solidFill>
                <a:srgbClr val="003DA5">
                  <a:lumMod val="50000"/>
                </a:srgbClr>
              </a:solidFill>
              <a:effectLst/>
              <a:uLnTx/>
              <a:uFillTx/>
              <a:latin typeface="Calibri"/>
              <a:ea typeface="+mn-ea"/>
              <a:cs typeface="+mn-cs"/>
            </a:endParaRP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5667555" y="5577803"/>
            <a:ext cx="1332783"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5296452" y="216723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3</a:t>
            </a: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5473969" y="536740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4</a:t>
            </a:r>
          </a:p>
        </p:txBody>
      </p:sp>
      <p:sp>
        <p:nvSpPr>
          <p:cNvPr id="10" name="Title 1">
            <a:extLst>
              <a:ext uri="{FF2B5EF4-FFF2-40B4-BE49-F238E27FC236}">
                <a16:creationId xmlns:a16="http://schemas.microsoft.com/office/drawing/2014/main" id="{61312EDD-04C2-43EE-BCD7-32B4390E569F}"/>
              </a:ext>
            </a:extLst>
          </p:cNvPr>
          <p:cNvSpPr txBox="1">
            <a:spLocks/>
          </p:cNvSpPr>
          <p:nvPr/>
        </p:nvSpPr>
        <p:spPr>
          <a:xfrm>
            <a:off x="159238" y="45855"/>
            <a:ext cx="11318640" cy="128988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pPr lvl="0">
              <a:defRPr/>
            </a:pPr>
            <a:r>
              <a:rPr lang="en-US" sz="4000">
                <a:solidFill>
                  <a:srgbClr val="003DA5">
                    <a:lumMod val="50000"/>
                  </a:srgbClr>
                </a:solidFill>
              </a:rPr>
              <a:t>How to apply for a Revision Amendment</a:t>
            </a:r>
          </a:p>
        </p:txBody>
      </p:sp>
    </p:spTree>
    <p:extLst>
      <p:ext uri="{BB962C8B-B14F-4D97-AF65-F5344CB8AC3E}">
        <p14:creationId xmlns:p14="http://schemas.microsoft.com/office/powerpoint/2010/main" val="365352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DFC1A7-79E6-4F07-B98E-AB3304AC277E}"/>
              </a:ext>
            </a:extLst>
          </p:cNvPr>
          <p:cNvPicPr>
            <a:picLocks noChangeAspect="1"/>
          </p:cNvPicPr>
          <p:nvPr/>
        </p:nvPicPr>
        <p:blipFill>
          <a:blip r:embed="rId3"/>
          <a:stretch>
            <a:fillRect/>
          </a:stretch>
        </p:blipFill>
        <p:spPr>
          <a:xfrm>
            <a:off x="5091046" y="202881"/>
            <a:ext cx="6929138" cy="5745589"/>
          </a:xfrm>
          <a:prstGeom prst="rect">
            <a:avLst/>
          </a:prstGeom>
          <a:effectLst>
            <a:outerShdw blurRad="63500" sx="102000" sy="102000" algn="ctr" rotWithShape="0">
              <a:prstClr val="black">
                <a:alpha val="40000"/>
              </a:prstClr>
            </a:outerShdw>
          </a:effectLst>
        </p:spPr>
      </p:pic>
      <p:sp>
        <p:nvSpPr>
          <p:cNvPr id="3" name="Rectangle 2">
            <a:extLst>
              <a:ext uri="{FF2B5EF4-FFF2-40B4-BE49-F238E27FC236}">
                <a16:creationId xmlns:a16="http://schemas.microsoft.com/office/drawing/2014/main" id="{6FC4EBF5-E8C5-40D2-A18F-8D43C4B784C5}"/>
              </a:ext>
            </a:extLst>
          </p:cNvPr>
          <p:cNvSpPr/>
          <p:nvPr/>
        </p:nvSpPr>
        <p:spPr>
          <a:xfrm>
            <a:off x="5206600" y="2369098"/>
            <a:ext cx="3349015" cy="1059902"/>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Content Placeholder 2">
            <a:extLst>
              <a:ext uri="{FF2B5EF4-FFF2-40B4-BE49-F238E27FC236}">
                <a16:creationId xmlns:a16="http://schemas.microsoft.com/office/drawing/2014/main" id="{D7930B59-A8E8-49FA-8A6D-8CB916568C87}"/>
              </a:ext>
            </a:extLst>
          </p:cNvPr>
          <p:cNvSpPr txBox="1">
            <a:spLocks/>
          </p:cNvSpPr>
          <p:nvPr/>
        </p:nvSpPr>
        <p:spPr>
          <a:xfrm>
            <a:off x="95250" y="1974457"/>
            <a:ext cx="4718606" cy="3319636"/>
          </a:xfrm>
          <a:prstGeom prst="rect">
            <a:avLst/>
          </a:prstGeom>
        </p:spPr>
        <p:txBody>
          <a:bodyPr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4"/>
              <a:tabLst/>
              <a:defRPr/>
            </a:pP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In the </a:t>
            </a:r>
            <a:r>
              <a:rPr kumimoji="0" lang="en-US" sz="2500" b="1" i="0" u="none" strike="noStrike" kern="1200" cap="none" spc="0" normalizeH="0" baseline="0" noProof="0">
                <a:ln>
                  <a:noFill/>
                </a:ln>
                <a:solidFill>
                  <a:srgbClr val="003DA5">
                    <a:lumMod val="50000"/>
                  </a:srgbClr>
                </a:solidFill>
                <a:effectLst/>
                <a:uLnTx/>
                <a:uFillTx/>
                <a:latin typeface="Calibri"/>
                <a:ea typeface="+mn-ea"/>
                <a:cs typeface="+mn-cs"/>
              </a:rPr>
              <a:t>Related Information </a:t>
            </a: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section (Step 4), enter </a:t>
            </a:r>
            <a:r>
              <a:rPr lang="en-US" sz="2500">
                <a:solidFill>
                  <a:srgbClr val="003DA5">
                    <a:lumMod val="50000"/>
                  </a:srgbClr>
                </a:solidFill>
                <a:latin typeface="Calibri"/>
              </a:rPr>
              <a:t>what contact changes are needed in </a:t>
            </a: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the </a:t>
            </a:r>
            <a:r>
              <a:rPr kumimoji="0" lang="en-US" sz="2500" b="1" i="0" u="none" strike="noStrike" kern="1200" cap="none" spc="0" normalizeH="0" baseline="0" noProof="0">
                <a:ln>
                  <a:noFill/>
                </a:ln>
                <a:solidFill>
                  <a:srgbClr val="003DA5">
                    <a:lumMod val="50000"/>
                  </a:srgbClr>
                </a:solidFill>
                <a:effectLst/>
                <a:uLnTx/>
                <a:uFillTx/>
                <a:latin typeface="Calibri"/>
                <a:ea typeface="+mn-ea"/>
                <a:cs typeface="+mn-cs"/>
              </a:rPr>
              <a:t>Amendment Description </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a:ln>
                <a:noFill/>
              </a:ln>
              <a:solidFill>
                <a:srgbClr val="003DA5">
                  <a:lumMod val="50000"/>
                </a:srgbClr>
              </a:solidFill>
              <a:effectLst/>
              <a:uLnTx/>
              <a:uFillTx/>
              <a:latin typeface="Calibri"/>
              <a:ea typeface="+mn-ea"/>
              <a:cs typeface="+mn-cs"/>
            </a:endParaRP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500" b="1" i="1" u="none" strike="noStrike" kern="1200" cap="none" spc="0" normalizeH="0" baseline="0" noProof="0">
                <a:ln>
                  <a:noFill/>
                </a:ln>
                <a:solidFill>
                  <a:srgbClr val="FF0000"/>
                </a:solidFill>
                <a:effectLst/>
                <a:uLnTx/>
                <a:uFillTx/>
                <a:latin typeface="Calibri"/>
                <a:ea typeface="+mn-ea"/>
                <a:cs typeface="+mn-cs"/>
              </a:rPr>
              <a:t>Tip: </a:t>
            </a:r>
            <a:r>
              <a:rPr kumimoji="0" lang="en-US" sz="2500" b="0" i="1" u="none" strike="noStrike" kern="1200" cap="none" spc="0" normalizeH="0" baseline="0" noProof="0">
                <a:ln>
                  <a:noFill/>
                </a:ln>
                <a:solidFill>
                  <a:srgbClr val="FF0000"/>
                </a:solidFill>
                <a:effectLst/>
                <a:uLnTx/>
                <a:uFillTx/>
                <a:latin typeface="Calibri"/>
                <a:ea typeface="+mn-ea"/>
                <a:cs typeface="+mn-cs"/>
              </a:rPr>
              <a:t>Since you can’t update read-only fields, add </a:t>
            </a:r>
            <a:r>
              <a:rPr kumimoji="0" lang="en-US" sz="2500" b="0" i="1" u="sng" strike="noStrike" kern="1200" cap="none" spc="0" normalizeH="0" baseline="0" noProof="0">
                <a:ln>
                  <a:noFill/>
                </a:ln>
                <a:solidFill>
                  <a:srgbClr val="FF0000"/>
                </a:solidFill>
                <a:effectLst/>
                <a:uLnTx/>
                <a:uFillTx/>
                <a:latin typeface="Calibri"/>
                <a:ea typeface="+mn-ea"/>
                <a:cs typeface="+mn-cs"/>
              </a:rPr>
              <a:t>all</a:t>
            </a:r>
            <a:r>
              <a:rPr kumimoji="0" lang="en-US" sz="2500" b="0" i="1" u="none" strike="noStrike" kern="1200" cap="none" spc="0" normalizeH="0" baseline="0" noProof="0">
                <a:ln>
                  <a:noFill/>
                </a:ln>
                <a:solidFill>
                  <a:srgbClr val="FF0000"/>
                </a:solidFill>
                <a:effectLst/>
                <a:uLnTx/>
                <a:uFillTx/>
                <a:latin typeface="Calibri"/>
                <a:ea typeface="+mn-ea"/>
                <a:cs typeface="+mn-cs"/>
              </a:rPr>
              <a:t> the information you want to change in the Amendment Description.</a:t>
            </a:r>
          </a:p>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endParaRPr kumimoji="0" lang="en-US" sz="2500" b="0" i="0" u="none" strike="noStrike" kern="1200" cap="none" spc="0" normalizeH="0" baseline="0" noProof="0">
              <a:ln>
                <a:noFill/>
              </a:ln>
              <a:solidFill>
                <a:srgbClr val="003DA5">
                  <a:lumMod val="50000"/>
                </a:srgbClr>
              </a:solidFill>
              <a:effectLst/>
              <a:uLnTx/>
              <a:uFillTx/>
              <a:latin typeface="Calibri"/>
              <a:ea typeface="+mn-ea"/>
              <a:cs typeface="+mn-cs"/>
            </a:endParaRPr>
          </a:p>
        </p:txBody>
      </p:sp>
      <p:sp>
        <p:nvSpPr>
          <p:cNvPr id="10" name="Title 1">
            <a:extLst>
              <a:ext uri="{FF2B5EF4-FFF2-40B4-BE49-F238E27FC236}">
                <a16:creationId xmlns:a16="http://schemas.microsoft.com/office/drawing/2014/main" id="{702FFF41-2AD6-43C5-B939-1123B88F9F0C}"/>
              </a:ext>
            </a:extLst>
          </p:cNvPr>
          <p:cNvSpPr>
            <a:spLocks noGrp="1"/>
          </p:cNvSpPr>
          <p:nvPr>
            <p:ph type="title"/>
          </p:nvPr>
        </p:nvSpPr>
        <p:spPr>
          <a:xfrm>
            <a:off x="212360" y="202881"/>
            <a:ext cx="4718607" cy="1325563"/>
          </a:xfrm>
        </p:spPr>
        <p:txBody>
          <a:bodyPr>
            <a:normAutofit fontScale="90000"/>
          </a:bodyPr>
          <a:lstStyle/>
          <a:p>
            <a:pPr lvl="0">
              <a:defRPr/>
            </a:pPr>
            <a:r>
              <a:rPr lang="en-US">
                <a:solidFill>
                  <a:srgbClr val="003DA5">
                    <a:lumMod val="50000"/>
                  </a:srgbClr>
                </a:solidFill>
              </a:rPr>
              <a:t>How to apply for a Revision Amendment</a:t>
            </a:r>
          </a:p>
        </p:txBody>
      </p:sp>
      <p:sp>
        <p:nvSpPr>
          <p:cNvPr id="11" name="Flowchart: Connector 10">
            <a:extLst>
              <a:ext uri="{FF2B5EF4-FFF2-40B4-BE49-F238E27FC236}">
                <a16:creationId xmlns:a16="http://schemas.microsoft.com/office/drawing/2014/main" id="{B97BC9E4-6C87-4DB8-8F77-EEAB20F50C93}"/>
              </a:ext>
            </a:extLst>
          </p:cNvPr>
          <p:cNvSpPr/>
          <p:nvPr/>
        </p:nvSpPr>
        <p:spPr>
          <a:xfrm>
            <a:off x="4996154" y="221424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4</a:t>
            </a:r>
          </a:p>
        </p:txBody>
      </p:sp>
      <p:sp>
        <p:nvSpPr>
          <p:cNvPr id="2" name="TextBox 1">
            <a:extLst>
              <a:ext uri="{FF2B5EF4-FFF2-40B4-BE49-F238E27FC236}">
                <a16:creationId xmlns:a16="http://schemas.microsoft.com/office/drawing/2014/main" id="{3B8E85C7-F271-4378-89B6-FCE6C36EB2AB}"/>
              </a:ext>
            </a:extLst>
          </p:cNvPr>
          <p:cNvSpPr txBox="1"/>
          <p:nvPr/>
        </p:nvSpPr>
        <p:spPr>
          <a:xfrm>
            <a:off x="5266112" y="2589415"/>
            <a:ext cx="3133899" cy="369332"/>
          </a:xfrm>
          <a:prstGeom prst="rect">
            <a:avLst/>
          </a:prstGeom>
          <a:solidFill>
            <a:schemeClr val="bg1"/>
          </a:solidFill>
        </p:spPr>
        <p:txBody>
          <a:bodyPr wrap="square" rtlCol="0">
            <a:spAutoFit/>
          </a:bodyPr>
          <a:lstStyle/>
          <a:p>
            <a:r>
              <a:rPr lang="en-US" sz="900">
                <a:solidFill>
                  <a:schemeClr val="bg2">
                    <a:lumMod val="10000"/>
                  </a:schemeClr>
                </a:solidFill>
              </a:rPr>
              <a:t>Need to change the FRP contact per the attached Change Existing Contact Form.</a:t>
            </a:r>
          </a:p>
        </p:txBody>
      </p:sp>
    </p:spTree>
    <p:extLst>
      <p:ext uri="{BB962C8B-B14F-4D97-AF65-F5344CB8AC3E}">
        <p14:creationId xmlns:p14="http://schemas.microsoft.com/office/powerpoint/2010/main" val="1158727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A4031B-6C9C-4294-B60C-40E95F541414}"/>
              </a:ext>
            </a:extLst>
          </p:cNvPr>
          <p:cNvPicPr>
            <a:picLocks noChangeAspect="1"/>
          </p:cNvPicPr>
          <p:nvPr/>
        </p:nvPicPr>
        <p:blipFill>
          <a:blip r:embed="rId3"/>
          <a:stretch>
            <a:fillRect/>
          </a:stretch>
        </p:blipFill>
        <p:spPr>
          <a:xfrm>
            <a:off x="4268251" y="831725"/>
            <a:ext cx="7543800" cy="3164648"/>
          </a:xfrm>
          <a:prstGeom prst="rect">
            <a:avLst/>
          </a:prstGeom>
          <a:effectLst>
            <a:outerShdw blurRad="63500" sx="102000" sy="102000" algn="ctr" rotWithShape="0">
              <a:prstClr val="black">
                <a:alpha val="40000"/>
              </a:prstClr>
            </a:outerShdw>
          </a:effectLst>
        </p:spPr>
      </p:pic>
      <p:sp>
        <p:nvSpPr>
          <p:cNvPr id="8" name="Title 1">
            <a:extLst>
              <a:ext uri="{FF2B5EF4-FFF2-40B4-BE49-F238E27FC236}">
                <a16:creationId xmlns:a16="http://schemas.microsoft.com/office/drawing/2014/main" id="{E6464AB4-2796-42E7-9B10-6F0EB4BBA225}"/>
              </a:ext>
            </a:extLst>
          </p:cNvPr>
          <p:cNvSpPr>
            <a:spLocks noGrp="1"/>
          </p:cNvSpPr>
          <p:nvPr>
            <p:ph type="title"/>
          </p:nvPr>
        </p:nvSpPr>
        <p:spPr>
          <a:xfrm>
            <a:off x="95250" y="-130189"/>
            <a:ext cx="10749929" cy="1325563"/>
          </a:xfrm>
        </p:spPr>
        <p:txBody>
          <a:bodyPr/>
          <a:lstStyle/>
          <a:p>
            <a:r>
              <a:rPr lang="en-US">
                <a:solidFill>
                  <a:srgbClr val="003DA5">
                    <a:lumMod val="50000"/>
                  </a:srgbClr>
                </a:solidFill>
              </a:rPr>
              <a:t>How to apply for a Revision Amendment</a:t>
            </a:r>
            <a:endParaRPr lang="en-US"/>
          </a:p>
        </p:txBody>
      </p:sp>
      <p:sp>
        <p:nvSpPr>
          <p:cNvPr id="9" name="Content Placeholder 2">
            <a:extLst>
              <a:ext uri="{FF2B5EF4-FFF2-40B4-BE49-F238E27FC236}">
                <a16:creationId xmlns:a16="http://schemas.microsoft.com/office/drawing/2014/main" id="{9C70C360-B16D-4B52-A790-E14699A23189}"/>
              </a:ext>
            </a:extLst>
          </p:cNvPr>
          <p:cNvSpPr txBox="1">
            <a:spLocks/>
          </p:cNvSpPr>
          <p:nvPr/>
        </p:nvSpPr>
        <p:spPr>
          <a:xfrm>
            <a:off x="-246428" y="924168"/>
            <a:ext cx="4460920" cy="5118538"/>
          </a:xfrm>
          <a:prstGeom prst="rect">
            <a:avLst/>
          </a:prstGeom>
        </p:spPr>
        <p:txBody>
          <a:bodyPr anchor="t">
            <a:normAutofit fontScale="85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8"/>
              <a:tabLst/>
              <a:defRPr/>
            </a:pP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In the </a:t>
            </a:r>
            <a:r>
              <a:rPr kumimoji="0" lang="en-US" sz="2500" b="1" i="0" u="none" strike="noStrike" kern="1200" cap="none" spc="0" normalizeH="0" baseline="0" noProof="0">
                <a:ln>
                  <a:noFill/>
                </a:ln>
                <a:solidFill>
                  <a:srgbClr val="003DA5">
                    <a:lumMod val="50000"/>
                  </a:srgbClr>
                </a:solidFill>
                <a:effectLst/>
                <a:uLnTx/>
                <a:uFillTx/>
                <a:latin typeface="Calibri"/>
                <a:ea typeface="+mn-ea"/>
                <a:cs typeface="+mn-cs"/>
              </a:rPr>
              <a:t>Attachments</a:t>
            </a: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 section (Step 6), upload the </a:t>
            </a: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hlinkClick r:id="rId4"/>
              </a:rPr>
              <a:t>Change Existing Contact Form</a:t>
            </a:r>
            <a:r>
              <a:rPr kumimoji="0" lang="en-US" sz="2500" b="0" i="0" u="none" strike="noStrike" kern="1200" cap="none" spc="0" normalizeH="0" baseline="0" noProof="0">
                <a:ln>
                  <a:noFill/>
                </a:ln>
                <a:solidFill>
                  <a:srgbClr val="003DA5">
                    <a:lumMod val="50000"/>
                  </a:srgbClr>
                </a:solidFill>
                <a:effectLst/>
                <a:uLnTx/>
                <a:uFillTx/>
                <a:latin typeface="Calibri"/>
                <a:ea typeface="+mn-ea"/>
                <a:cs typeface="+mn-cs"/>
              </a:rPr>
              <a:t>:</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a:ln>
                  <a:noFill/>
                </a:ln>
                <a:solidFill>
                  <a:srgbClr val="003DA5">
                    <a:lumMod val="50000"/>
                  </a:srgbClr>
                </a:solidFill>
                <a:effectLst/>
                <a:uLnTx/>
                <a:uFillTx/>
                <a:latin typeface="Calibri"/>
                <a:ea typeface="+mn-ea"/>
                <a:cs typeface="+mn-cs"/>
              </a:rPr>
              <a:t>Click on the </a:t>
            </a:r>
            <a:r>
              <a:rPr kumimoji="0" lang="en-US" sz="2200" b="1" i="0" u="none" strike="noStrike" kern="1200" cap="none" spc="0" normalizeH="0" baseline="0" noProof="0">
                <a:ln>
                  <a:noFill/>
                </a:ln>
                <a:solidFill>
                  <a:srgbClr val="003DA5">
                    <a:lumMod val="50000"/>
                  </a:srgbClr>
                </a:solidFill>
                <a:effectLst/>
                <a:uLnTx/>
                <a:uFillTx/>
                <a:latin typeface="Calibri"/>
                <a:ea typeface="+mn-ea"/>
                <a:cs typeface="+mn-cs"/>
              </a:rPr>
              <a:t>Select</a:t>
            </a:r>
            <a:r>
              <a:rPr kumimoji="0" lang="en-US" sz="2200" b="0" i="0" u="none" strike="noStrike" kern="1200" cap="none" spc="0" normalizeH="0" baseline="0" noProof="0">
                <a:ln>
                  <a:noFill/>
                </a:ln>
                <a:solidFill>
                  <a:srgbClr val="003DA5">
                    <a:lumMod val="50000"/>
                  </a:srgbClr>
                </a:solidFill>
                <a:effectLst/>
                <a:uLnTx/>
                <a:uFillTx/>
                <a:latin typeface="Calibri"/>
                <a:ea typeface="+mn-ea"/>
                <a:cs typeface="+mn-cs"/>
              </a:rPr>
              <a:t> button</a:t>
            </a:r>
            <a:endParaRPr kumimoji="0" lang="en-US" sz="2200" b="1" i="0" u="none" strike="noStrike" kern="1200" cap="none" spc="0" normalizeH="0" baseline="0" noProof="0">
              <a:ln>
                <a:noFill/>
              </a:ln>
              <a:solidFill>
                <a:srgbClr val="003DA5">
                  <a:lumMod val="50000"/>
                </a:srgbClr>
              </a:solidFill>
              <a:effectLst/>
              <a:uLnTx/>
              <a:uFillTx/>
              <a:latin typeface="Calibri"/>
              <a:ea typeface="+mn-ea"/>
              <a:cs typeface="+mn-cs"/>
            </a:endParaRP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400" b="0" i="0" u="none" strike="noStrike" kern="1200" cap="none" spc="0" normalizeH="0" baseline="0" noProof="0">
                <a:ln>
                  <a:noFill/>
                </a:ln>
                <a:solidFill>
                  <a:srgbClr val="003DA5">
                    <a:lumMod val="50000"/>
                  </a:srgbClr>
                </a:solidFill>
                <a:effectLst/>
                <a:uLnTx/>
                <a:uFillTx/>
                <a:latin typeface="Calibri"/>
                <a:ea typeface="+mn-ea"/>
                <a:cs typeface="+mn-cs"/>
              </a:rPr>
              <a:t>Choose the desired document from your computer</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400" b="0" i="0" u="none" strike="noStrike" kern="1200" cap="none" spc="0" normalizeH="0" baseline="0" noProof="0">
                <a:ln>
                  <a:noFill/>
                </a:ln>
                <a:solidFill>
                  <a:srgbClr val="003DA5">
                    <a:lumMod val="50000"/>
                  </a:srgbClr>
                </a:solidFill>
                <a:effectLst/>
                <a:uLnTx/>
                <a:uFillTx/>
                <a:latin typeface="Calibri"/>
                <a:ea typeface="+mn-ea"/>
                <a:cs typeface="+mn-cs"/>
              </a:rPr>
              <a:t>From the </a:t>
            </a:r>
            <a:r>
              <a:rPr kumimoji="0" lang="en-US" sz="2400" b="1" i="0" u="none" strike="noStrike" kern="1200" cap="none" spc="0" normalizeH="0" baseline="0" noProof="0">
                <a:ln>
                  <a:noFill/>
                </a:ln>
                <a:solidFill>
                  <a:srgbClr val="003DA5">
                    <a:lumMod val="50000"/>
                  </a:srgbClr>
                </a:solidFill>
                <a:effectLst/>
                <a:uLnTx/>
                <a:uFillTx/>
                <a:latin typeface="Calibri"/>
                <a:ea typeface="+mn-ea"/>
                <a:cs typeface="+mn-cs"/>
              </a:rPr>
              <a:t>Document Type </a:t>
            </a:r>
            <a:r>
              <a:rPr kumimoji="0" lang="en-US" sz="2400" b="0" i="0" u="none" strike="noStrike" kern="1200" cap="none" spc="0" normalizeH="0" baseline="0" noProof="0">
                <a:ln>
                  <a:noFill/>
                </a:ln>
                <a:solidFill>
                  <a:srgbClr val="003DA5">
                    <a:lumMod val="50000"/>
                  </a:srgbClr>
                </a:solidFill>
                <a:effectLst/>
                <a:uLnTx/>
                <a:uFillTx/>
                <a:latin typeface="Calibri"/>
                <a:ea typeface="+mn-ea"/>
                <a:cs typeface="+mn-cs"/>
              </a:rPr>
              <a:t>drop-down menu, select the type of document you are uploading</a:t>
            </a:r>
          </a:p>
          <a:p>
            <a:pPr marL="685800" marR="0" lvl="2"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2400" b="1" i="1" u="none" strike="noStrike" kern="1200" cap="none" spc="0" normalizeH="0" baseline="0" noProof="0">
                <a:ln>
                  <a:noFill/>
                </a:ln>
                <a:solidFill>
                  <a:srgbClr val="FF0000"/>
                </a:solidFill>
                <a:effectLst/>
                <a:uLnTx/>
                <a:uFillTx/>
                <a:latin typeface="Calibri"/>
                <a:ea typeface="+mn-ea"/>
                <a:cs typeface="+mn-cs"/>
              </a:rPr>
              <a:t>Tip: </a:t>
            </a:r>
            <a:r>
              <a:rPr kumimoji="0" lang="en-US" sz="2400" b="0" i="1" u="none" strike="noStrike" kern="1200" cap="none" spc="0" normalizeH="0" baseline="0" noProof="0">
                <a:ln>
                  <a:noFill/>
                </a:ln>
                <a:solidFill>
                  <a:srgbClr val="FF0000"/>
                </a:solidFill>
                <a:effectLst/>
                <a:uLnTx/>
                <a:uFillTx/>
                <a:latin typeface="Calibri"/>
                <a:ea typeface="+mn-ea"/>
                <a:cs typeface="+mn-cs"/>
              </a:rPr>
              <a:t>For us to perform efficient plan review, only upload flattened PDF documents.</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a:ln>
                  <a:noFill/>
                </a:ln>
                <a:solidFill>
                  <a:srgbClr val="003DA5">
                    <a:lumMod val="50000"/>
                  </a:srgbClr>
                </a:solidFill>
                <a:effectLst/>
                <a:uLnTx/>
                <a:uFillTx/>
                <a:latin typeface="Calibri"/>
                <a:ea typeface="+mn-ea"/>
                <a:cs typeface="+mn-cs"/>
              </a:rPr>
              <a:t>Add a description (optional)</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a:ln>
                  <a:noFill/>
                </a:ln>
                <a:solidFill>
                  <a:srgbClr val="003DA5">
                    <a:lumMod val="50000"/>
                  </a:srgbClr>
                </a:solidFill>
                <a:effectLst/>
                <a:uLnTx/>
                <a:uFillTx/>
                <a:latin typeface="Calibri"/>
                <a:ea typeface="+mn-ea"/>
                <a:cs typeface="+mn-cs"/>
              </a:rPr>
              <a:t>Click the </a:t>
            </a:r>
            <a:r>
              <a:rPr kumimoji="0" lang="en-US" sz="2400" b="1" i="0" u="none" strike="noStrike" kern="1200" cap="none" spc="0" normalizeH="0" baseline="0" noProof="0">
                <a:ln>
                  <a:noFill/>
                </a:ln>
                <a:solidFill>
                  <a:srgbClr val="003DA5">
                    <a:lumMod val="50000"/>
                  </a:srgbClr>
                </a:solidFill>
                <a:effectLst/>
                <a:uLnTx/>
                <a:uFillTx/>
                <a:latin typeface="Calibri"/>
                <a:ea typeface="+mn-ea"/>
                <a:cs typeface="+mn-cs"/>
              </a:rPr>
              <a:t>Save</a:t>
            </a:r>
            <a:r>
              <a:rPr kumimoji="0" lang="en-US" sz="2400" b="0" i="0" u="none" strike="noStrike" kern="1200" cap="none" spc="0" normalizeH="0" baseline="0" noProof="0">
                <a:ln>
                  <a:noFill/>
                </a:ln>
                <a:solidFill>
                  <a:srgbClr val="003DA5">
                    <a:lumMod val="50000"/>
                  </a:srgbClr>
                </a:solidFill>
                <a:effectLst/>
                <a:uLnTx/>
                <a:uFillTx/>
                <a:latin typeface="Calibri"/>
                <a:ea typeface="+mn-ea"/>
                <a:cs typeface="+mn-cs"/>
              </a:rPr>
              <a:t>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a:ln>
                  <a:noFill/>
                </a:ln>
                <a:solidFill>
                  <a:srgbClr val="003DA5">
                    <a:lumMod val="50000"/>
                  </a:srgbClr>
                </a:solidFill>
                <a:effectLst/>
                <a:uLnTx/>
                <a:uFillTx/>
                <a:latin typeface="Calibri"/>
                <a:ea typeface="+mn-ea"/>
                <a:cs typeface="+mn-cs"/>
              </a:rPr>
              <a:t>To upload another document, click the</a:t>
            </a:r>
            <a:r>
              <a:rPr kumimoji="0" lang="en-US" sz="2400" b="1" i="0" u="none" strike="noStrike" kern="1200" cap="none" spc="0" normalizeH="0" baseline="0" noProof="0">
                <a:ln>
                  <a:noFill/>
                </a:ln>
                <a:solidFill>
                  <a:srgbClr val="003DA5">
                    <a:lumMod val="50000"/>
                  </a:srgbClr>
                </a:solidFill>
                <a:effectLst/>
                <a:uLnTx/>
                <a:uFillTx/>
                <a:latin typeface="Calibri"/>
                <a:ea typeface="+mn-ea"/>
                <a:cs typeface="+mn-cs"/>
              </a:rPr>
              <a:t> Select </a:t>
            </a:r>
            <a:r>
              <a:rPr kumimoji="0" lang="en-US" sz="2400" b="0" i="0" u="none" strike="noStrike" kern="1200" cap="none" spc="0" normalizeH="0" baseline="0" noProof="0">
                <a:ln>
                  <a:noFill/>
                </a:ln>
                <a:solidFill>
                  <a:srgbClr val="003DA5">
                    <a:lumMod val="50000"/>
                  </a:srgbClr>
                </a:solidFill>
                <a:effectLst/>
                <a:uLnTx/>
                <a:uFillTx/>
                <a:latin typeface="Calibri"/>
                <a:ea typeface="+mn-ea"/>
                <a:cs typeface="+mn-cs"/>
              </a:rPr>
              <a:t>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startAt="4"/>
              <a:tabLst/>
              <a:defRPr/>
            </a:pPr>
            <a:r>
              <a:rPr kumimoji="0" lang="en-US" sz="2400" b="0" i="0" u="none" strike="noStrike" kern="1200" cap="none" spc="0" normalizeH="0" baseline="0" noProof="0">
                <a:ln>
                  <a:noFill/>
                </a:ln>
                <a:solidFill>
                  <a:srgbClr val="003DA5">
                    <a:lumMod val="50000"/>
                  </a:srgbClr>
                </a:solidFill>
                <a:effectLst/>
                <a:uLnTx/>
                <a:uFillTx/>
                <a:latin typeface="Calibri"/>
                <a:ea typeface="+mn-ea"/>
                <a:cs typeface="+mn-cs"/>
              </a:rPr>
              <a:t>To move to the next step, click on the </a:t>
            </a:r>
            <a:r>
              <a:rPr kumimoji="0" lang="en-US" sz="2400" b="1" i="0" u="none" strike="noStrike" kern="1200" cap="none" spc="0" normalizeH="0" baseline="0" noProof="0">
                <a:ln>
                  <a:noFill/>
                </a:ln>
                <a:solidFill>
                  <a:srgbClr val="003DA5">
                    <a:lumMod val="50000"/>
                  </a:srgbClr>
                </a:solidFill>
                <a:effectLst/>
                <a:uLnTx/>
                <a:uFillTx/>
                <a:latin typeface="Calibri"/>
                <a:ea typeface="+mn-ea"/>
                <a:cs typeface="+mn-cs"/>
              </a:rPr>
              <a:t>Continue Application </a:t>
            </a:r>
            <a:r>
              <a:rPr kumimoji="0" lang="en-US" sz="2400" b="0" i="0" u="none" strike="noStrike" kern="1200" cap="none" spc="0" normalizeH="0" baseline="0" noProof="0">
                <a:ln>
                  <a:noFill/>
                </a:ln>
                <a:solidFill>
                  <a:srgbClr val="003DA5">
                    <a:lumMod val="50000"/>
                  </a:srgbClr>
                </a:solidFill>
                <a:effectLst/>
                <a:uLnTx/>
                <a:uFillTx/>
                <a:latin typeface="Calibri"/>
                <a:ea typeface="+mn-ea"/>
                <a:cs typeface="+mn-cs"/>
              </a:rPr>
              <a:t>button</a:t>
            </a:r>
          </a:p>
        </p:txBody>
      </p:sp>
      <p:pic>
        <p:nvPicPr>
          <p:cNvPr id="10" name="Picture 9">
            <a:extLst>
              <a:ext uri="{FF2B5EF4-FFF2-40B4-BE49-F238E27FC236}">
                <a16:creationId xmlns:a16="http://schemas.microsoft.com/office/drawing/2014/main" id="{DAFFF699-C462-479E-9885-54EA9F9AAB35}"/>
              </a:ext>
            </a:extLst>
          </p:cNvPr>
          <p:cNvPicPr>
            <a:picLocks noChangeAspect="1"/>
          </p:cNvPicPr>
          <p:nvPr/>
        </p:nvPicPr>
        <p:blipFill rotWithShape="1">
          <a:blip r:embed="rId5"/>
          <a:srcRect t="35615" r="38382"/>
          <a:stretch/>
        </p:blipFill>
        <p:spPr>
          <a:xfrm>
            <a:off x="5246522" y="3137030"/>
            <a:ext cx="5199420" cy="3061429"/>
          </a:xfrm>
          <a:prstGeom prst="rect">
            <a:avLst/>
          </a:prstGeom>
          <a:ln>
            <a:noFill/>
          </a:ln>
          <a:effectLst>
            <a:outerShdw blurRad="292100" dist="139700" dir="2700000" algn="tl" rotWithShape="0">
              <a:srgbClr val="333333">
                <a:alpha val="65000"/>
              </a:srgbClr>
            </a:outerShdw>
          </a:effectLst>
        </p:spPr>
      </p:pic>
      <p:sp>
        <p:nvSpPr>
          <p:cNvPr id="13" name="Flowchart: Alternate Process 12">
            <a:extLst>
              <a:ext uri="{FF2B5EF4-FFF2-40B4-BE49-F238E27FC236}">
                <a16:creationId xmlns:a16="http://schemas.microsoft.com/office/drawing/2014/main" id="{B922E71C-3382-4FF3-AD22-3E4B1A89B26C}"/>
              </a:ext>
            </a:extLst>
          </p:cNvPr>
          <p:cNvSpPr/>
          <p:nvPr/>
        </p:nvSpPr>
        <p:spPr>
          <a:xfrm>
            <a:off x="5497080" y="4009659"/>
            <a:ext cx="4710737" cy="11646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B87A4E2E-9780-4E36-BC0C-08A8213A8629}"/>
              </a:ext>
            </a:extLst>
          </p:cNvPr>
          <p:cNvSpPr/>
          <p:nvPr/>
        </p:nvSpPr>
        <p:spPr>
          <a:xfrm>
            <a:off x="5158997" y="442567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d</a:t>
            </a:r>
          </a:p>
        </p:txBody>
      </p:sp>
      <p:sp>
        <p:nvSpPr>
          <p:cNvPr id="15" name="Flowchart: Alternate Process 14">
            <a:extLst>
              <a:ext uri="{FF2B5EF4-FFF2-40B4-BE49-F238E27FC236}">
                <a16:creationId xmlns:a16="http://schemas.microsoft.com/office/drawing/2014/main" id="{F42832EC-767B-4C64-859D-ECF42E9B1BF9}"/>
              </a:ext>
            </a:extLst>
          </p:cNvPr>
          <p:cNvSpPr/>
          <p:nvPr/>
        </p:nvSpPr>
        <p:spPr>
          <a:xfrm>
            <a:off x="5475106" y="5183305"/>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8577E484-4918-4137-8FBD-C04A6DC7DF00}"/>
              </a:ext>
            </a:extLst>
          </p:cNvPr>
          <p:cNvSpPr/>
          <p:nvPr/>
        </p:nvSpPr>
        <p:spPr>
          <a:xfrm>
            <a:off x="5134165" y="515721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e</a:t>
            </a:r>
          </a:p>
        </p:txBody>
      </p:sp>
      <p:sp>
        <p:nvSpPr>
          <p:cNvPr id="17" name="Flowchart: Alternate Process 16">
            <a:extLst>
              <a:ext uri="{FF2B5EF4-FFF2-40B4-BE49-F238E27FC236}">
                <a16:creationId xmlns:a16="http://schemas.microsoft.com/office/drawing/2014/main" id="{795573F2-EC1F-4298-A823-36959F6F33AF}"/>
              </a:ext>
            </a:extLst>
          </p:cNvPr>
          <p:cNvSpPr/>
          <p:nvPr/>
        </p:nvSpPr>
        <p:spPr>
          <a:xfrm>
            <a:off x="5988791" y="5174284"/>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8" name="Flowchart: Connector 17">
            <a:extLst>
              <a:ext uri="{FF2B5EF4-FFF2-40B4-BE49-F238E27FC236}">
                <a16:creationId xmlns:a16="http://schemas.microsoft.com/office/drawing/2014/main" id="{840840C5-2AAB-4B7D-81E5-65DEC5C3EB0F}"/>
              </a:ext>
            </a:extLst>
          </p:cNvPr>
          <p:cNvSpPr/>
          <p:nvPr/>
        </p:nvSpPr>
        <p:spPr>
          <a:xfrm>
            <a:off x="6101148" y="53907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f</a:t>
            </a:r>
          </a:p>
        </p:txBody>
      </p:sp>
      <p:sp>
        <p:nvSpPr>
          <p:cNvPr id="19" name="Flowchart: Alternate Process 18">
            <a:extLst>
              <a:ext uri="{FF2B5EF4-FFF2-40B4-BE49-F238E27FC236}">
                <a16:creationId xmlns:a16="http://schemas.microsoft.com/office/drawing/2014/main" id="{C99D93DA-3E2C-4734-99BE-9A8C23B114FD}"/>
              </a:ext>
            </a:extLst>
          </p:cNvPr>
          <p:cNvSpPr/>
          <p:nvPr/>
        </p:nvSpPr>
        <p:spPr>
          <a:xfrm>
            <a:off x="4411127" y="3137030"/>
            <a:ext cx="487638" cy="28038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0" name="Flowchart: Connector 19">
            <a:extLst>
              <a:ext uri="{FF2B5EF4-FFF2-40B4-BE49-F238E27FC236}">
                <a16:creationId xmlns:a16="http://schemas.microsoft.com/office/drawing/2014/main" id="{42C2830E-1A2E-41CF-BA4D-A727801F8F30}"/>
              </a:ext>
            </a:extLst>
          </p:cNvPr>
          <p:cNvSpPr/>
          <p:nvPr/>
        </p:nvSpPr>
        <p:spPr>
          <a:xfrm>
            <a:off x="4090734" y="298217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a</a:t>
            </a:r>
          </a:p>
        </p:txBody>
      </p:sp>
      <p:sp>
        <p:nvSpPr>
          <p:cNvPr id="21" name="Rectangle 20">
            <a:extLst>
              <a:ext uri="{FF2B5EF4-FFF2-40B4-BE49-F238E27FC236}">
                <a16:creationId xmlns:a16="http://schemas.microsoft.com/office/drawing/2014/main" id="{099B80F5-2D69-4440-9630-535BBD34DD7D}"/>
              </a:ext>
            </a:extLst>
          </p:cNvPr>
          <p:cNvSpPr/>
          <p:nvPr/>
        </p:nvSpPr>
        <p:spPr>
          <a:xfrm>
            <a:off x="5547765" y="4209156"/>
            <a:ext cx="1909421" cy="21651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2" name="Flowchart: Alternate Process 21">
            <a:extLst>
              <a:ext uri="{FF2B5EF4-FFF2-40B4-BE49-F238E27FC236}">
                <a16:creationId xmlns:a16="http://schemas.microsoft.com/office/drawing/2014/main" id="{B92CCD09-E5DF-4EF4-94CD-271148FDB08D}"/>
              </a:ext>
            </a:extLst>
          </p:cNvPr>
          <p:cNvSpPr/>
          <p:nvPr/>
        </p:nvSpPr>
        <p:spPr>
          <a:xfrm>
            <a:off x="10588817" y="3676224"/>
            <a:ext cx="1223233" cy="28038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71FC9356-0D42-4E03-940C-068C3882D522}"/>
              </a:ext>
            </a:extLst>
          </p:cNvPr>
          <p:cNvSpPr/>
          <p:nvPr/>
        </p:nvSpPr>
        <p:spPr>
          <a:xfrm>
            <a:off x="10268425" y="352137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g</a:t>
            </a:r>
          </a:p>
        </p:txBody>
      </p:sp>
      <p:pic>
        <p:nvPicPr>
          <p:cNvPr id="2" name="Picture 1">
            <a:extLst>
              <a:ext uri="{FF2B5EF4-FFF2-40B4-BE49-F238E27FC236}">
                <a16:creationId xmlns:a16="http://schemas.microsoft.com/office/drawing/2014/main" id="{53F1E629-6CC3-4F8A-A850-7A8492253573}"/>
              </a:ext>
            </a:extLst>
          </p:cNvPr>
          <p:cNvPicPr>
            <a:picLocks noChangeAspect="1"/>
          </p:cNvPicPr>
          <p:nvPr/>
        </p:nvPicPr>
        <p:blipFill>
          <a:blip r:embed="rId6"/>
          <a:stretch>
            <a:fillRect/>
          </a:stretch>
        </p:blipFill>
        <p:spPr>
          <a:xfrm>
            <a:off x="5489199" y="3656006"/>
            <a:ext cx="1414732" cy="365760"/>
          </a:xfrm>
          <a:prstGeom prst="rect">
            <a:avLst/>
          </a:prstGeom>
        </p:spPr>
      </p:pic>
      <p:sp>
        <p:nvSpPr>
          <p:cNvPr id="11" name="Flowchart: Alternate Process 10">
            <a:extLst>
              <a:ext uri="{FF2B5EF4-FFF2-40B4-BE49-F238E27FC236}">
                <a16:creationId xmlns:a16="http://schemas.microsoft.com/office/drawing/2014/main" id="{31E5E310-68EF-44A5-AC2A-B17F26BE8908}"/>
              </a:ext>
            </a:extLst>
          </p:cNvPr>
          <p:cNvSpPr/>
          <p:nvPr/>
        </p:nvSpPr>
        <p:spPr>
          <a:xfrm>
            <a:off x="5481318" y="3638291"/>
            <a:ext cx="1364173" cy="38874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12" name="Flowchart: Connector 11">
            <a:extLst>
              <a:ext uri="{FF2B5EF4-FFF2-40B4-BE49-F238E27FC236}">
                <a16:creationId xmlns:a16="http://schemas.microsoft.com/office/drawing/2014/main" id="{0BC45F41-722A-4A00-BFAA-52F550218928}"/>
              </a:ext>
            </a:extLst>
          </p:cNvPr>
          <p:cNvSpPr/>
          <p:nvPr/>
        </p:nvSpPr>
        <p:spPr>
          <a:xfrm>
            <a:off x="5160926" y="348343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c</a:t>
            </a:r>
          </a:p>
        </p:txBody>
      </p:sp>
    </p:spTree>
    <p:extLst>
      <p:ext uri="{BB962C8B-B14F-4D97-AF65-F5344CB8AC3E}">
        <p14:creationId xmlns:p14="http://schemas.microsoft.com/office/powerpoint/2010/main" val="363489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377708" y="80413"/>
            <a:ext cx="10662248" cy="1200330"/>
          </a:xfrm>
        </p:spPr>
        <p:txBody>
          <a:bodyPr>
            <a:normAutofit/>
          </a:bodyPr>
          <a:lstStyle/>
          <a:p>
            <a:r>
              <a:rPr lang="en-US" sz="4000"/>
              <a:t>Our vision, mission, and core values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7129653" y="1654461"/>
            <a:ext cx="4993386" cy="3240901"/>
          </a:xfrm>
        </p:spPr>
        <p:txBody>
          <a:bodyPr numCol="1">
            <a:noAutofit/>
          </a:bodyPr>
          <a:lstStyle/>
          <a:p>
            <a:pPr marL="0" indent="0">
              <a:buNone/>
            </a:pPr>
            <a:r>
              <a:rPr lang="en-US" sz="2800"/>
              <a:t>Committed to </a:t>
            </a:r>
            <a:r>
              <a:rPr lang="en-US" sz="2800" b="1"/>
              <a:t>6 core values</a:t>
            </a:r>
            <a:r>
              <a:rPr lang="en-US" sz="2800"/>
              <a:t>:</a:t>
            </a:r>
          </a:p>
          <a:p>
            <a:r>
              <a:rPr lang="en-US" sz="2800"/>
              <a:t>Equity</a:t>
            </a:r>
          </a:p>
          <a:p>
            <a:r>
              <a:rPr lang="en-US" sz="2800"/>
              <a:t>Safety</a:t>
            </a:r>
          </a:p>
          <a:p>
            <a:r>
              <a:rPr lang="en-US" sz="2800"/>
              <a:t>Mobility</a:t>
            </a:r>
          </a:p>
          <a:p>
            <a:r>
              <a:rPr lang="en-US" sz="2800"/>
              <a:t>Sustainability</a:t>
            </a:r>
          </a:p>
          <a:p>
            <a:r>
              <a:rPr lang="en-US" sz="2800"/>
              <a:t>Livability</a:t>
            </a:r>
          </a:p>
          <a:p>
            <a:r>
              <a:rPr lang="en-US" sz="2800"/>
              <a:t>Excellence</a:t>
            </a:r>
          </a:p>
          <a:p>
            <a:endParaRPr lang="en-US" sz="2800"/>
          </a:p>
        </p:txBody>
      </p:sp>
      <p:sp>
        <p:nvSpPr>
          <p:cNvPr id="4" name="Rectangle 3">
            <a:extLst>
              <a:ext uri="{FF2B5EF4-FFF2-40B4-BE49-F238E27FC236}">
                <a16:creationId xmlns:a16="http://schemas.microsoft.com/office/drawing/2014/main" id="{D41105AE-31F5-4AD2-B12E-58C59E8886D6}"/>
              </a:ext>
            </a:extLst>
          </p:cNvPr>
          <p:cNvSpPr/>
          <p:nvPr/>
        </p:nvSpPr>
        <p:spPr>
          <a:xfrm>
            <a:off x="451450" y="1558596"/>
            <a:ext cx="6104208" cy="3600986"/>
          </a:xfrm>
          <a:prstGeom prst="rect">
            <a:avLst/>
          </a:prstGeom>
        </p:spPr>
        <p:txBody>
          <a:bodyPr wrap="square" numCol="1">
            <a:spAutoFit/>
          </a:bodyPr>
          <a:lstStyle/>
          <a:p>
            <a:pPr>
              <a:defRPr/>
            </a:pPr>
            <a:r>
              <a:rPr lang="en-US" sz="2800" b="1">
                <a:solidFill>
                  <a:srgbClr val="003DA5">
                    <a:lumMod val="50000"/>
                  </a:srgbClr>
                </a:solidFill>
              </a:rPr>
              <a:t>Vision: </a:t>
            </a:r>
            <a:r>
              <a:rPr lang="en-US" sz="2800">
                <a:solidFill>
                  <a:srgbClr val="003DA5">
                    <a:lumMod val="50000"/>
                  </a:srgbClr>
                </a:solidFill>
              </a:rPr>
              <a:t>Seattle is a thriving equitable community powered by dependable transportation</a:t>
            </a:r>
          </a:p>
          <a:p>
            <a:pPr>
              <a:defRPr/>
            </a:pPr>
            <a:endParaRPr lang="en-US" sz="2800">
              <a:solidFill>
                <a:srgbClr val="003DA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3DA5">
                    <a:lumMod val="50000"/>
                  </a:srgbClr>
                </a:solidFill>
                <a:effectLst/>
                <a:uLnTx/>
                <a:uFillTx/>
                <a:latin typeface="Calibri"/>
                <a:ea typeface="+mn-ea"/>
                <a:cs typeface="+mn-cs"/>
              </a:rPr>
              <a:t>Mission: </a:t>
            </a:r>
            <a:r>
              <a:rPr lang="en-US" sz="2800">
                <a:solidFill>
                  <a:srgbClr val="003DA5">
                    <a:lumMod val="50000"/>
                  </a:srgbClr>
                </a:solidFill>
                <a:latin typeface="Calibri"/>
              </a:rPr>
              <a:t>to deliver a transportation system that provides safe and affordable access to places and opportunities</a:t>
            </a:r>
            <a:endParaRPr kumimoji="0" lang="en-US" sz="2800" b="0" i="0" u="none" strike="noStrike" kern="1200" cap="none" spc="0" normalizeH="0" baseline="0" noProof="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98639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5A93-F4D1-4FCB-BE7C-1ED13D71C87A}"/>
              </a:ext>
            </a:extLst>
          </p:cNvPr>
          <p:cNvSpPr>
            <a:spLocks noGrp="1"/>
          </p:cNvSpPr>
          <p:nvPr>
            <p:ph type="title"/>
          </p:nvPr>
        </p:nvSpPr>
        <p:spPr>
          <a:xfrm>
            <a:off x="358366" y="66363"/>
            <a:ext cx="10515600" cy="1325563"/>
          </a:xfrm>
        </p:spPr>
        <p:txBody>
          <a:bodyPr/>
          <a:lstStyle/>
          <a:p>
            <a:r>
              <a:rPr lang="en-US"/>
              <a:t>How to set the Permit Priority</a:t>
            </a:r>
          </a:p>
        </p:txBody>
      </p:sp>
      <p:sp>
        <p:nvSpPr>
          <p:cNvPr id="3" name="Content Placeholder 2">
            <a:extLst>
              <a:ext uri="{FF2B5EF4-FFF2-40B4-BE49-F238E27FC236}">
                <a16:creationId xmlns:a16="http://schemas.microsoft.com/office/drawing/2014/main" id="{61DB67F2-C046-4FB9-A0FB-F94CA25F3486}"/>
              </a:ext>
            </a:extLst>
          </p:cNvPr>
          <p:cNvSpPr>
            <a:spLocks noGrp="1"/>
          </p:cNvSpPr>
          <p:nvPr>
            <p:ph idx="1"/>
          </p:nvPr>
        </p:nvSpPr>
        <p:spPr>
          <a:xfrm>
            <a:off x="476060" y="1219043"/>
            <a:ext cx="4670097" cy="4788352"/>
          </a:xfrm>
        </p:spPr>
        <p:txBody>
          <a:bodyPr>
            <a:normAutofit fontScale="92500"/>
          </a:bodyPr>
          <a:lstStyle/>
          <a:p>
            <a:r>
              <a:rPr lang="en-US"/>
              <a:t>We have a new Permit Priority section in the </a:t>
            </a:r>
            <a:r>
              <a:rPr lang="en-US" b="1"/>
              <a:t>Related Information </a:t>
            </a:r>
            <a:r>
              <a:rPr lang="en-US"/>
              <a:t>(Step 4) page of the application</a:t>
            </a:r>
          </a:p>
          <a:p>
            <a:endParaRPr lang="en-US"/>
          </a:p>
          <a:p>
            <a:r>
              <a:rPr lang="en-US"/>
              <a:t>If the work supports one of the below priorities, select the corresponding permit priorities in this section:</a:t>
            </a:r>
          </a:p>
          <a:p>
            <a:pPr marL="800100" lvl="1" indent="-457200">
              <a:buFont typeface="+mj-lt"/>
              <a:buAutoNum type="arabicPeriod"/>
            </a:pPr>
            <a:r>
              <a:rPr lang="en-US"/>
              <a:t>Emergency response – Emergency</a:t>
            </a:r>
          </a:p>
          <a:p>
            <a:pPr marL="800100" lvl="1" indent="-457200">
              <a:buFont typeface="+mj-lt"/>
              <a:buAutoNum type="arabicPeriod"/>
            </a:pPr>
            <a:r>
              <a:rPr lang="en-US"/>
              <a:t>In support of a SDOT or other Transportation Project – Critical</a:t>
            </a:r>
          </a:p>
          <a:p>
            <a:pPr marL="800100" lvl="1" indent="-457200">
              <a:buFont typeface="+mj-lt"/>
              <a:buAutoNum type="arabicPeriod"/>
            </a:pPr>
            <a:r>
              <a:rPr lang="en-US"/>
              <a:t>In support of an Office of Housing approved 100% Affordable Housing project – Affordable Housing</a:t>
            </a:r>
          </a:p>
          <a:p>
            <a:endParaRPr lang="en-US"/>
          </a:p>
        </p:txBody>
      </p:sp>
      <p:pic>
        <p:nvPicPr>
          <p:cNvPr id="4" name="Picture 3">
            <a:extLst>
              <a:ext uri="{FF2B5EF4-FFF2-40B4-BE49-F238E27FC236}">
                <a16:creationId xmlns:a16="http://schemas.microsoft.com/office/drawing/2014/main" id="{4A11D39D-8462-4F60-9EC9-ABFF7ECE7CFE}"/>
              </a:ext>
            </a:extLst>
          </p:cNvPr>
          <p:cNvPicPr/>
          <p:nvPr/>
        </p:nvPicPr>
        <p:blipFill rotWithShape="1">
          <a:blip r:embed="rId2"/>
          <a:srcRect l="26107" t="51820" r="28333" b="22671"/>
          <a:stretch/>
        </p:blipFill>
        <p:spPr bwMode="auto">
          <a:xfrm>
            <a:off x="5263851" y="1725059"/>
            <a:ext cx="6858000" cy="2560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9145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49A8-CEF8-41AB-BD3D-182E1C78906C}"/>
              </a:ext>
            </a:extLst>
          </p:cNvPr>
          <p:cNvSpPr>
            <a:spLocks noGrp="1"/>
          </p:cNvSpPr>
          <p:nvPr>
            <p:ph type="title"/>
          </p:nvPr>
        </p:nvSpPr>
        <p:spPr/>
        <p:txBody>
          <a:bodyPr/>
          <a:lstStyle/>
          <a:p>
            <a:r>
              <a:rPr lang="en-US"/>
              <a:t>How to view invoices</a:t>
            </a:r>
          </a:p>
        </p:txBody>
      </p:sp>
      <p:sp>
        <p:nvSpPr>
          <p:cNvPr id="3" name="Content Placeholder 2">
            <a:extLst>
              <a:ext uri="{FF2B5EF4-FFF2-40B4-BE49-F238E27FC236}">
                <a16:creationId xmlns:a16="http://schemas.microsoft.com/office/drawing/2014/main" id="{9F05887C-94CE-4D23-B4FE-199FD4D3F6EB}"/>
              </a:ext>
            </a:extLst>
          </p:cNvPr>
          <p:cNvSpPr>
            <a:spLocks noGrp="1"/>
          </p:cNvSpPr>
          <p:nvPr>
            <p:ph idx="1"/>
          </p:nvPr>
        </p:nvSpPr>
        <p:spPr>
          <a:xfrm>
            <a:off x="529771" y="1616982"/>
            <a:ext cx="10896599" cy="4087324"/>
          </a:xfrm>
        </p:spPr>
        <p:txBody>
          <a:bodyPr vert="horz" lIns="91440" tIns="45720" rIns="91440" bIns="45720" rtlCol="0" anchor="t">
            <a:normAutofit/>
          </a:bodyPr>
          <a:lstStyle/>
          <a:p>
            <a:pPr lvl="1"/>
            <a:r>
              <a:rPr lang="en-US" sz="2400">
                <a:ea typeface="+mn-lt"/>
                <a:cs typeface="+mn-lt"/>
              </a:rPr>
              <a:t>For fees that are billed, such as review and inspection charges, invoices are created at the beginning of each month and an email is sent to the person identified as the Financially Responsible Party</a:t>
            </a:r>
            <a:endParaRPr lang="en-US" sz="2400">
              <a:cs typeface="Calibri"/>
            </a:endParaRPr>
          </a:p>
          <a:p>
            <a:pPr lvl="1"/>
            <a:endParaRPr lang="en-US" sz="2400">
              <a:ea typeface="+mn-lt"/>
              <a:cs typeface="+mn-lt"/>
            </a:endParaRPr>
          </a:p>
          <a:p>
            <a:pPr lvl="1"/>
            <a:r>
              <a:rPr lang="en-US" sz="2400">
                <a:ea typeface="+mn-lt"/>
                <a:cs typeface="+mn-lt"/>
              </a:rPr>
              <a:t>To access invoices, two things are required:</a:t>
            </a:r>
            <a:endParaRPr lang="en-US" sz="2400">
              <a:cs typeface="Calibri"/>
            </a:endParaRPr>
          </a:p>
          <a:p>
            <a:pPr lvl="2"/>
            <a:r>
              <a:rPr lang="en-US" sz="2000">
                <a:ea typeface="+mn-lt"/>
                <a:cs typeface="+mn-lt"/>
              </a:rPr>
              <a:t>You must have a Seattle Services Portal account</a:t>
            </a:r>
            <a:endParaRPr lang="en-US" sz="2000">
              <a:cs typeface="Calibri"/>
            </a:endParaRPr>
          </a:p>
          <a:p>
            <a:pPr lvl="2"/>
            <a:r>
              <a:rPr lang="en-US" sz="2000">
                <a:ea typeface="+mn-lt"/>
                <a:cs typeface="+mn-lt"/>
              </a:rPr>
              <a:t>You must be identified as the Financially Responsible Party. Only the Financially Responsible Party, or a user they have delegated permissions to, has access to the invoice.</a:t>
            </a:r>
            <a:endParaRPr lang="en-US" sz="2000"/>
          </a:p>
          <a:p>
            <a:pPr lvl="1"/>
            <a:endParaRPr lang="en-US" sz="2400">
              <a:ea typeface="+mn-lt"/>
              <a:cs typeface="+mn-lt"/>
            </a:endParaRPr>
          </a:p>
          <a:p>
            <a:pPr marL="342900" lvl="1" indent="0">
              <a:buNone/>
            </a:pPr>
            <a:endParaRPr lang="en-US" sz="2400">
              <a:cs typeface="Calibri"/>
            </a:endParaRPr>
          </a:p>
          <a:p>
            <a:endParaRPr lang="en-US" sz="2800">
              <a:cs typeface="Calibri"/>
            </a:endParaRPr>
          </a:p>
        </p:txBody>
      </p:sp>
    </p:spTree>
    <p:extLst>
      <p:ext uri="{BB962C8B-B14F-4D97-AF65-F5344CB8AC3E}">
        <p14:creationId xmlns:p14="http://schemas.microsoft.com/office/powerpoint/2010/main" val="2983595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49A8-CEF8-41AB-BD3D-182E1C78906C}"/>
              </a:ext>
            </a:extLst>
          </p:cNvPr>
          <p:cNvSpPr>
            <a:spLocks noGrp="1"/>
          </p:cNvSpPr>
          <p:nvPr>
            <p:ph type="title"/>
          </p:nvPr>
        </p:nvSpPr>
        <p:spPr/>
        <p:txBody>
          <a:bodyPr/>
          <a:lstStyle/>
          <a:p>
            <a:r>
              <a:rPr lang="en-US"/>
              <a:t>How to view invoices</a:t>
            </a:r>
          </a:p>
        </p:txBody>
      </p:sp>
      <p:sp>
        <p:nvSpPr>
          <p:cNvPr id="3" name="Content Placeholder 2">
            <a:extLst>
              <a:ext uri="{FF2B5EF4-FFF2-40B4-BE49-F238E27FC236}">
                <a16:creationId xmlns:a16="http://schemas.microsoft.com/office/drawing/2014/main" id="{9F05887C-94CE-4D23-B4FE-199FD4D3F6EB}"/>
              </a:ext>
            </a:extLst>
          </p:cNvPr>
          <p:cNvSpPr>
            <a:spLocks noGrp="1"/>
          </p:cNvSpPr>
          <p:nvPr>
            <p:ph idx="1"/>
          </p:nvPr>
        </p:nvSpPr>
        <p:spPr>
          <a:xfrm>
            <a:off x="357414" y="1689553"/>
            <a:ext cx="6760028" cy="4087324"/>
          </a:xfrm>
        </p:spPr>
        <p:txBody>
          <a:bodyPr vert="horz" lIns="91440" tIns="45720" rIns="91440" bIns="45720" rtlCol="0" anchor="t">
            <a:normAutofit lnSpcReduction="10000"/>
          </a:bodyPr>
          <a:lstStyle/>
          <a:p>
            <a:pPr lvl="1"/>
            <a:r>
              <a:rPr lang="en-US">
                <a:cs typeface="Calibri"/>
              </a:rPr>
              <a:t>From your </a:t>
            </a:r>
            <a:r>
              <a:rPr lang="en-US" b="1">
                <a:cs typeface="Calibri"/>
              </a:rPr>
              <a:t>My Records Page</a:t>
            </a:r>
            <a:r>
              <a:rPr lang="en-US">
                <a:cs typeface="Calibri"/>
              </a:rPr>
              <a:t>, </a:t>
            </a:r>
            <a:r>
              <a:rPr lang="en-US">
                <a:ea typeface="+mn-lt"/>
                <a:cs typeface="+mn-lt"/>
              </a:rPr>
              <a:t>look for a </a:t>
            </a:r>
            <a:r>
              <a:rPr lang="en-US" b="1">
                <a:ea typeface="+mn-lt"/>
                <a:cs typeface="+mn-lt"/>
              </a:rPr>
              <a:t>Record Type </a:t>
            </a:r>
            <a:r>
              <a:rPr lang="en-US">
                <a:ea typeface="+mn-lt"/>
                <a:cs typeface="+mn-lt"/>
              </a:rPr>
              <a:t>of </a:t>
            </a:r>
            <a:r>
              <a:rPr lang="en-US" b="1">
                <a:ea typeface="+mn-lt"/>
                <a:cs typeface="+mn-lt"/>
              </a:rPr>
              <a:t>Invoice</a:t>
            </a:r>
            <a:r>
              <a:rPr lang="en-US">
                <a:ea typeface="+mn-lt"/>
                <a:cs typeface="+mn-lt"/>
              </a:rPr>
              <a:t> and a </a:t>
            </a:r>
            <a:r>
              <a:rPr lang="en-US" b="1">
                <a:ea typeface="+mn-lt"/>
                <a:cs typeface="+mn-lt"/>
              </a:rPr>
              <a:t>Date</a:t>
            </a:r>
            <a:r>
              <a:rPr lang="en-US">
                <a:ea typeface="+mn-lt"/>
                <a:cs typeface="+mn-lt"/>
              </a:rPr>
              <a:t> in the current month. The date indicates the date the invoice was generated. A date in June, for example, is for May fees.</a:t>
            </a:r>
            <a:endParaRPr lang="en-US">
              <a:cs typeface="Calibri"/>
            </a:endParaRPr>
          </a:p>
          <a:p>
            <a:pPr lvl="1"/>
            <a:endParaRPr lang="en-US">
              <a:ea typeface="+mn-lt"/>
              <a:cs typeface="+mn-lt"/>
            </a:endParaRPr>
          </a:p>
          <a:p>
            <a:pPr lvl="1"/>
            <a:r>
              <a:rPr lang="en-US">
                <a:ea typeface="+mn-lt"/>
                <a:cs typeface="+mn-lt"/>
              </a:rPr>
              <a:t>Click on the blue link under </a:t>
            </a:r>
            <a:r>
              <a:rPr lang="en-US" b="1">
                <a:ea typeface="+mn-lt"/>
                <a:cs typeface="+mn-lt"/>
              </a:rPr>
              <a:t>Record Number</a:t>
            </a:r>
            <a:r>
              <a:rPr lang="en-US">
                <a:ea typeface="+mn-lt"/>
                <a:cs typeface="+mn-lt"/>
              </a:rPr>
              <a:t>. You can find the invoice document in the </a:t>
            </a:r>
            <a:r>
              <a:rPr lang="en-US" b="1">
                <a:ea typeface="+mn-lt"/>
                <a:cs typeface="+mn-lt"/>
              </a:rPr>
              <a:t>Attachments</a:t>
            </a:r>
            <a:r>
              <a:rPr lang="en-US">
                <a:ea typeface="+mn-lt"/>
                <a:cs typeface="+mn-lt"/>
              </a:rPr>
              <a:t> tab.</a:t>
            </a:r>
          </a:p>
          <a:p>
            <a:pPr lvl="1"/>
            <a:endParaRPr lang="en-US">
              <a:ea typeface="+mn-lt"/>
              <a:cs typeface="+mn-lt"/>
            </a:endParaRPr>
          </a:p>
          <a:p>
            <a:pPr lvl="1"/>
            <a:r>
              <a:rPr lang="en-US">
                <a:ea typeface="+mn-lt"/>
                <a:cs typeface="+mn-lt"/>
              </a:rPr>
              <a:t>Instructions on how to access the invoice document can be found in this help article: </a:t>
            </a:r>
            <a:r>
              <a:rPr lang="en-US">
                <a:ea typeface="+mn-lt"/>
                <a:cs typeface="+mn-lt"/>
                <a:hlinkClick r:id="rId2"/>
              </a:rPr>
              <a:t>How to Find and Pay Your Current Street Use Invoice</a:t>
            </a:r>
            <a:endParaRPr lang="en-US">
              <a:cs typeface="Calibri"/>
            </a:endParaRPr>
          </a:p>
          <a:p>
            <a:pPr lvl="1"/>
            <a:endParaRPr lang="en-US">
              <a:ea typeface="+mn-lt"/>
              <a:cs typeface="+mn-lt"/>
            </a:endParaRPr>
          </a:p>
          <a:p>
            <a:pPr lvl="1"/>
            <a:r>
              <a:rPr lang="en-US">
                <a:ea typeface="+mn-lt"/>
                <a:cs typeface="+mn-lt"/>
              </a:rPr>
              <a:t>The invoice is also mailed to the address on record</a:t>
            </a:r>
            <a:endParaRPr lang="en-US">
              <a:cs typeface="Calibri"/>
            </a:endParaRPr>
          </a:p>
          <a:p>
            <a:endParaRPr lang="en-US">
              <a:cs typeface="Calibri"/>
            </a:endParaRPr>
          </a:p>
        </p:txBody>
      </p:sp>
      <p:pic>
        <p:nvPicPr>
          <p:cNvPr id="4" name="Picture 4">
            <a:extLst>
              <a:ext uri="{FF2B5EF4-FFF2-40B4-BE49-F238E27FC236}">
                <a16:creationId xmlns:a16="http://schemas.microsoft.com/office/drawing/2014/main" id="{767DF5B9-8E86-47B6-B291-515F72F9C024}"/>
              </a:ext>
            </a:extLst>
          </p:cNvPr>
          <p:cNvPicPr>
            <a:picLocks noChangeAspect="1"/>
          </p:cNvPicPr>
          <p:nvPr/>
        </p:nvPicPr>
        <p:blipFill>
          <a:blip r:embed="rId3"/>
          <a:stretch>
            <a:fillRect/>
          </a:stretch>
        </p:blipFill>
        <p:spPr>
          <a:xfrm>
            <a:off x="7557407" y="572862"/>
            <a:ext cx="4098470" cy="2283277"/>
          </a:xfrm>
          <a:prstGeom prst="rect">
            <a:avLst/>
          </a:prstGeom>
        </p:spPr>
      </p:pic>
      <p:pic>
        <p:nvPicPr>
          <p:cNvPr id="6" name="Picture 7">
            <a:extLst>
              <a:ext uri="{FF2B5EF4-FFF2-40B4-BE49-F238E27FC236}">
                <a16:creationId xmlns:a16="http://schemas.microsoft.com/office/drawing/2014/main" id="{D0B20A28-E1BC-4E80-8288-7AC031DEB8C7}"/>
              </a:ext>
            </a:extLst>
          </p:cNvPr>
          <p:cNvPicPr>
            <a:picLocks noChangeAspect="1"/>
          </p:cNvPicPr>
          <p:nvPr/>
        </p:nvPicPr>
        <p:blipFill>
          <a:blip r:embed="rId4"/>
          <a:stretch>
            <a:fillRect/>
          </a:stretch>
        </p:blipFill>
        <p:spPr>
          <a:xfrm>
            <a:off x="7554685" y="3222083"/>
            <a:ext cx="4276271" cy="2627262"/>
          </a:xfrm>
          <a:prstGeom prst="rect">
            <a:avLst/>
          </a:prstGeom>
        </p:spPr>
      </p:pic>
    </p:spTree>
    <p:extLst>
      <p:ext uri="{BB962C8B-B14F-4D97-AF65-F5344CB8AC3E}">
        <p14:creationId xmlns:p14="http://schemas.microsoft.com/office/powerpoint/2010/main" val="3329197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A49A8-CEF8-41AB-BD3D-182E1C78906C}"/>
              </a:ext>
            </a:extLst>
          </p:cNvPr>
          <p:cNvSpPr>
            <a:spLocks noGrp="1"/>
          </p:cNvSpPr>
          <p:nvPr>
            <p:ph type="title"/>
          </p:nvPr>
        </p:nvSpPr>
        <p:spPr/>
        <p:txBody>
          <a:bodyPr/>
          <a:lstStyle/>
          <a:p>
            <a:r>
              <a:rPr lang="en-US"/>
              <a:t>How to view invoices</a:t>
            </a:r>
          </a:p>
        </p:txBody>
      </p:sp>
      <p:sp>
        <p:nvSpPr>
          <p:cNvPr id="3" name="Content Placeholder 2">
            <a:extLst>
              <a:ext uri="{FF2B5EF4-FFF2-40B4-BE49-F238E27FC236}">
                <a16:creationId xmlns:a16="http://schemas.microsoft.com/office/drawing/2014/main" id="{9F05887C-94CE-4D23-B4FE-199FD4D3F6EB}"/>
              </a:ext>
            </a:extLst>
          </p:cNvPr>
          <p:cNvSpPr>
            <a:spLocks noGrp="1"/>
          </p:cNvSpPr>
          <p:nvPr>
            <p:ph idx="1"/>
          </p:nvPr>
        </p:nvSpPr>
        <p:spPr>
          <a:xfrm>
            <a:off x="529771" y="1780268"/>
            <a:ext cx="6369958" cy="4087324"/>
          </a:xfrm>
        </p:spPr>
        <p:txBody>
          <a:bodyPr vert="horz" lIns="91440" tIns="45720" rIns="91440" bIns="45720" rtlCol="0" anchor="t">
            <a:normAutofit lnSpcReduction="10000"/>
          </a:bodyPr>
          <a:lstStyle/>
          <a:p>
            <a:pPr lvl="1"/>
            <a:r>
              <a:rPr lang="en-US">
                <a:ea typeface="+mn-lt"/>
                <a:cs typeface="+mn-lt"/>
              </a:rPr>
              <a:t>Even if you are not the Financially Responsible Party, you can see which permit(s) is tied to an invoice by searching on the Invoice record and clicking the </a:t>
            </a:r>
            <a:r>
              <a:rPr lang="en-US" b="1">
                <a:ea typeface="+mn-lt"/>
                <a:cs typeface="+mn-lt"/>
              </a:rPr>
              <a:t>Related Records</a:t>
            </a:r>
            <a:r>
              <a:rPr lang="en-US">
                <a:ea typeface="+mn-lt"/>
                <a:cs typeface="+mn-lt"/>
              </a:rPr>
              <a:t> tab. </a:t>
            </a:r>
          </a:p>
          <a:p>
            <a:pPr lvl="1"/>
            <a:endParaRPr lang="en-US">
              <a:ea typeface="+mn-lt"/>
              <a:cs typeface="+mn-lt"/>
            </a:endParaRPr>
          </a:p>
          <a:p>
            <a:pPr lvl="1"/>
            <a:r>
              <a:rPr lang="en-US">
                <a:ea typeface="+mn-lt"/>
                <a:cs typeface="+mn-lt"/>
              </a:rPr>
              <a:t>Then click on the </a:t>
            </a:r>
            <a:r>
              <a:rPr lang="en-US" b="1">
                <a:ea typeface="+mn-lt"/>
                <a:cs typeface="+mn-lt"/>
              </a:rPr>
              <a:t>View </a:t>
            </a:r>
            <a:r>
              <a:rPr lang="en-US">
                <a:ea typeface="+mn-lt"/>
                <a:cs typeface="+mn-lt"/>
              </a:rPr>
              <a:t>link to go to the related permit</a:t>
            </a:r>
            <a:endParaRPr lang="en-US">
              <a:cs typeface="Calibri"/>
            </a:endParaRPr>
          </a:p>
          <a:p>
            <a:pPr lvl="1"/>
            <a:endParaRPr lang="en-US">
              <a:cs typeface="Calibri"/>
            </a:endParaRPr>
          </a:p>
          <a:p>
            <a:pPr lvl="1"/>
            <a:r>
              <a:rPr lang="en-US">
                <a:cs typeface="Calibri"/>
              </a:rPr>
              <a:t>To pay fees, click on the </a:t>
            </a:r>
            <a:r>
              <a:rPr lang="en-US" b="1">
                <a:cs typeface="Calibri"/>
              </a:rPr>
              <a:t>Fees</a:t>
            </a:r>
            <a:r>
              <a:rPr lang="en-US">
                <a:cs typeface="Calibri"/>
              </a:rPr>
              <a:t> button and then the </a:t>
            </a:r>
            <a:r>
              <a:rPr lang="en-US" b="1">
                <a:cs typeface="Calibri"/>
              </a:rPr>
              <a:t>Pay Fees</a:t>
            </a:r>
            <a:r>
              <a:rPr lang="en-US">
                <a:cs typeface="Calibri"/>
              </a:rPr>
              <a:t> link</a:t>
            </a:r>
          </a:p>
          <a:p>
            <a:pPr lvl="1"/>
            <a:endParaRPr lang="en-US">
              <a:cs typeface="Calibri"/>
            </a:endParaRPr>
          </a:p>
          <a:p>
            <a:pPr lvl="1"/>
            <a:r>
              <a:rPr lang="en-US">
                <a:ea typeface="+mn-lt"/>
                <a:cs typeface="+mn-lt"/>
              </a:rPr>
              <a:t>Unpaid fees for this record are displayed. Click the </a:t>
            </a:r>
            <a:r>
              <a:rPr lang="en-US" b="1">
                <a:ea typeface="+mn-lt"/>
                <a:cs typeface="+mn-lt"/>
              </a:rPr>
              <a:t>Check Out</a:t>
            </a:r>
            <a:r>
              <a:rPr lang="en-US">
                <a:ea typeface="+mn-lt"/>
                <a:cs typeface="+mn-lt"/>
              </a:rPr>
              <a:t> button to add the fees to your Cart.</a:t>
            </a:r>
          </a:p>
          <a:p>
            <a:endParaRPr lang="en-US">
              <a:cs typeface="Calibri"/>
            </a:endParaRPr>
          </a:p>
        </p:txBody>
      </p:sp>
      <p:pic>
        <p:nvPicPr>
          <p:cNvPr id="5" name="Picture 5">
            <a:extLst>
              <a:ext uri="{FF2B5EF4-FFF2-40B4-BE49-F238E27FC236}">
                <a16:creationId xmlns:a16="http://schemas.microsoft.com/office/drawing/2014/main" id="{17789AA3-A61C-43F4-B991-20BB2A4A07B8}"/>
              </a:ext>
            </a:extLst>
          </p:cNvPr>
          <p:cNvPicPr>
            <a:picLocks noChangeAspect="1"/>
          </p:cNvPicPr>
          <p:nvPr/>
        </p:nvPicPr>
        <p:blipFill>
          <a:blip r:embed="rId2"/>
          <a:stretch>
            <a:fillRect/>
          </a:stretch>
        </p:blipFill>
        <p:spPr>
          <a:xfrm>
            <a:off x="7110186" y="366486"/>
            <a:ext cx="4720770" cy="2369456"/>
          </a:xfrm>
          <a:prstGeom prst="rect">
            <a:avLst/>
          </a:prstGeom>
        </p:spPr>
      </p:pic>
      <p:pic>
        <p:nvPicPr>
          <p:cNvPr id="6" name="Picture 6">
            <a:extLst>
              <a:ext uri="{FF2B5EF4-FFF2-40B4-BE49-F238E27FC236}">
                <a16:creationId xmlns:a16="http://schemas.microsoft.com/office/drawing/2014/main" id="{C17DABEE-D779-47C6-85CB-192C4C0F2768}"/>
              </a:ext>
            </a:extLst>
          </p:cNvPr>
          <p:cNvPicPr>
            <a:picLocks noChangeAspect="1"/>
          </p:cNvPicPr>
          <p:nvPr/>
        </p:nvPicPr>
        <p:blipFill>
          <a:blip r:embed="rId3"/>
          <a:stretch>
            <a:fillRect/>
          </a:stretch>
        </p:blipFill>
        <p:spPr>
          <a:xfrm>
            <a:off x="7137400" y="3001560"/>
            <a:ext cx="4657270" cy="3104596"/>
          </a:xfrm>
          <a:prstGeom prst="rect">
            <a:avLst/>
          </a:prstGeom>
        </p:spPr>
      </p:pic>
    </p:spTree>
    <p:extLst>
      <p:ext uri="{BB962C8B-B14F-4D97-AF65-F5344CB8AC3E}">
        <p14:creationId xmlns:p14="http://schemas.microsoft.com/office/powerpoint/2010/main" val="3971298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8B72-B6DE-4395-AC97-273D8467EBA9}"/>
              </a:ext>
            </a:extLst>
          </p:cNvPr>
          <p:cNvSpPr>
            <a:spLocks noGrp="1"/>
          </p:cNvSpPr>
          <p:nvPr>
            <p:ph type="title"/>
          </p:nvPr>
        </p:nvSpPr>
        <p:spPr>
          <a:xfrm>
            <a:off x="455428" y="141844"/>
            <a:ext cx="6349409" cy="1325563"/>
          </a:xfrm>
        </p:spPr>
        <p:txBody>
          <a:bodyPr/>
          <a:lstStyle/>
          <a:p>
            <a:r>
              <a:rPr lang="en-US"/>
              <a:t>How to upload a document in the application</a:t>
            </a:r>
          </a:p>
        </p:txBody>
      </p:sp>
      <p:sp>
        <p:nvSpPr>
          <p:cNvPr id="3" name="Content Placeholder 2">
            <a:extLst>
              <a:ext uri="{FF2B5EF4-FFF2-40B4-BE49-F238E27FC236}">
                <a16:creationId xmlns:a16="http://schemas.microsoft.com/office/drawing/2014/main" id="{7223A889-1A57-4742-AFC1-B7C8942A9CBD}"/>
              </a:ext>
            </a:extLst>
          </p:cNvPr>
          <p:cNvSpPr>
            <a:spLocks noGrp="1"/>
          </p:cNvSpPr>
          <p:nvPr>
            <p:ph idx="1"/>
          </p:nvPr>
        </p:nvSpPr>
        <p:spPr>
          <a:xfrm>
            <a:off x="244550" y="1658679"/>
            <a:ext cx="5295014" cy="4257558"/>
          </a:xfrm>
        </p:spPr>
        <p:txBody>
          <a:bodyPr>
            <a:normAutofit lnSpcReduction="10000"/>
          </a:bodyPr>
          <a:lstStyle/>
          <a:p>
            <a:r>
              <a:rPr lang="en-US"/>
              <a:t>Determine what documents are required for your permit type on the corresponding website found at </a:t>
            </a:r>
            <a:r>
              <a:rPr lang="en-US">
                <a:hlinkClick r:id="rId3"/>
              </a:rPr>
              <a:t>http://www.seattle.gov/transportation/permits-and-services/permits</a:t>
            </a:r>
            <a:r>
              <a:rPr lang="en-US"/>
              <a:t> </a:t>
            </a:r>
          </a:p>
          <a:p>
            <a:endParaRPr lang="en-US"/>
          </a:p>
          <a:p>
            <a:r>
              <a:rPr lang="en-US"/>
              <a:t>Develop the required documents per the requirements referenced on the permit type website</a:t>
            </a:r>
          </a:p>
          <a:p>
            <a:endParaRPr lang="en-US"/>
          </a:p>
          <a:p>
            <a:r>
              <a:rPr lang="en-US"/>
              <a:t>Start the application process on the </a:t>
            </a:r>
            <a:r>
              <a:rPr lang="en-US">
                <a:hlinkClick r:id="rId4"/>
              </a:rPr>
              <a:t>Seattle Services Portal</a:t>
            </a:r>
            <a:endParaRPr lang="en-US"/>
          </a:p>
        </p:txBody>
      </p:sp>
      <p:pic>
        <p:nvPicPr>
          <p:cNvPr id="4" name="Picture 3">
            <a:extLst>
              <a:ext uri="{FF2B5EF4-FFF2-40B4-BE49-F238E27FC236}">
                <a16:creationId xmlns:a16="http://schemas.microsoft.com/office/drawing/2014/main" id="{0151D96F-3E6C-4D9B-8A0C-DB02856F840F}"/>
              </a:ext>
            </a:extLst>
          </p:cNvPr>
          <p:cNvPicPr>
            <a:picLocks noChangeAspect="1"/>
          </p:cNvPicPr>
          <p:nvPr/>
        </p:nvPicPr>
        <p:blipFill rotWithShape="1">
          <a:blip r:embed="rId5"/>
          <a:srcRect l="1366" r="5305"/>
          <a:stretch/>
        </p:blipFill>
        <p:spPr>
          <a:xfrm>
            <a:off x="5684874" y="1188071"/>
            <a:ext cx="6507126" cy="5057775"/>
          </a:xfrm>
          <a:prstGeom prst="rect">
            <a:avLst/>
          </a:prstGeom>
        </p:spPr>
      </p:pic>
    </p:spTree>
    <p:extLst>
      <p:ext uri="{BB962C8B-B14F-4D97-AF65-F5344CB8AC3E}">
        <p14:creationId xmlns:p14="http://schemas.microsoft.com/office/powerpoint/2010/main" val="1476477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84605" y="180151"/>
            <a:ext cx="10515600" cy="1068115"/>
          </a:xfrm>
        </p:spPr>
        <p:txBody>
          <a:bodyPr vert="horz" lIns="91440" tIns="45720" rIns="91440" bIns="45720" rtlCol="0" anchor="ctr">
            <a:normAutofit/>
          </a:bodyPr>
          <a:lstStyle/>
          <a:p>
            <a:pPr defTabSz="914400"/>
            <a:r>
              <a:rPr lang="en-US">
                <a:solidFill>
                  <a:schemeClr val="bg2">
                    <a:lumMod val="10000"/>
                  </a:schemeClr>
                </a:solidFill>
              </a:rPr>
              <a:t>How to upload a document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33526" y="1336254"/>
            <a:ext cx="5079069" cy="4554183"/>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a:solidFill>
                  <a:srgbClr val="003DA5">
                    <a:lumMod val="50000"/>
                  </a:srgbClr>
                </a:solidFill>
              </a:rPr>
              <a:t>In the </a:t>
            </a:r>
            <a:r>
              <a:rPr lang="en-US" b="1">
                <a:solidFill>
                  <a:srgbClr val="003DA5">
                    <a:lumMod val="50000"/>
                  </a:srgbClr>
                </a:solidFill>
              </a:rPr>
              <a:t>Attachments</a:t>
            </a:r>
            <a:r>
              <a:rPr lang="en-US">
                <a:solidFill>
                  <a:srgbClr val="003DA5">
                    <a:lumMod val="50000"/>
                  </a:srgbClr>
                </a:solidFill>
              </a:rPr>
              <a:t> section (Step 6) of the application, upload </a:t>
            </a:r>
            <a:r>
              <a:rPr lang="en-US"/>
              <a:t>all required documents:</a:t>
            </a:r>
          </a:p>
          <a:p>
            <a:pPr marL="1143000" lvl="2" indent="-457200">
              <a:buFont typeface="+mj-lt"/>
              <a:buAutoNum type="alphaLcPeriod"/>
            </a:pPr>
            <a:r>
              <a:rPr lang="en-US" sz="2000"/>
              <a:t>Click the </a:t>
            </a:r>
            <a:r>
              <a:rPr lang="en-US" sz="2000" b="1"/>
              <a:t>Select</a:t>
            </a:r>
            <a:r>
              <a:rPr lang="en-US" sz="2000"/>
              <a:t> button</a:t>
            </a:r>
          </a:p>
          <a:p>
            <a:pPr marL="1143000" lvl="2" indent="-457200">
              <a:buFont typeface="+mj-lt"/>
              <a:buAutoNum type="alphaLcPeriod"/>
            </a:pPr>
            <a:r>
              <a:rPr lang="en-US" sz="2000"/>
              <a:t>Choose the desired document from your computer</a:t>
            </a:r>
          </a:p>
          <a:p>
            <a:pPr marL="1143000" lvl="2" indent="-457200">
              <a:buFont typeface="+mj-lt"/>
              <a:buAutoNum type="alphaLcPeriod"/>
            </a:pPr>
            <a:r>
              <a:rPr lang="en-US" sz="2000"/>
              <a:t>From the </a:t>
            </a:r>
            <a:r>
              <a:rPr lang="en-US" sz="2000" b="1"/>
              <a:t>Document Type </a:t>
            </a:r>
            <a:r>
              <a:rPr lang="en-US" sz="2000"/>
              <a:t>drop-down menu, select the type of document you are uploading</a:t>
            </a:r>
          </a:p>
          <a:p>
            <a:pPr marL="685800" lvl="2" indent="0">
              <a:buNone/>
            </a:pPr>
            <a:r>
              <a:rPr lang="en-US" sz="2000" b="1" i="1">
                <a:solidFill>
                  <a:srgbClr val="FF0000"/>
                </a:solidFill>
              </a:rPr>
              <a:t>Tip: </a:t>
            </a:r>
            <a:r>
              <a:rPr lang="en-US" sz="2000" i="1">
                <a:solidFill>
                  <a:srgbClr val="FF0000"/>
                </a:solidFill>
              </a:rPr>
              <a:t>For us to perform efficient plan review, only upload flattened PDF documents.</a:t>
            </a:r>
          </a:p>
          <a:p>
            <a:pPr marL="1143000" lvl="2" indent="-457200">
              <a:buFont typeface="+mj-lt"/>
              <a:buAutoNum type="alphaLcPeriod" startAt="4"/>
            </a:pPr>
            <a:r>
              <a:rPr lang="en-US" sz="2000"/>
              <a:t>Add a description (optional)</a:t>
            </a:r>
          </a:p>
          <a:p>
            <a:pPr marL="1143000" lvl="2" indent="-457200">
              <a:buFont typeface="+mj-lt"/>
              <a:buAutoNum type="alphaLcPeriod" startAt="4"/>
            </a:pPr>
            <a:r>
              <a:rPr lang="en-US" sz="2000"/>
              <a:t>Click the </a:t>
            </a:r>
            <a:r>
              <a:rPr lang="en-US" sz="2000" b="1"/>
              <a:t>Save</a:t>
            </a:r>
            <a:r>
              <a:rPr lang="en-US" sz="2000"/>
              <a:t> button</a:t>
            </a:r>
          </a:p>
          <a:p>
            <a:pPr marL="1143000" lvl="2" indent="-457200">
              <a:buFont typeface="+mj-lt"/>
              <a:buAutoNum type="alphaLcPeriod" startAt="4"/>
            </a:pPr>
            <a:r>
              <a:rPr lang="en-US" sz="2000"/>
              <a:t>To upload another document, click the</a:t>
            </a:r>
            <a:r>
              <a:rPr lang="en-US" sz="2000" b="1"/>
              <a:t> Select </a:t>
            </a:r>
            <a:r>
              <a:rPr lang="en-US" sz="2000"/>
              <a:t>button</a:t>
            </a:r>
          </a:p>
          <a:p>
            <a:pPr marL="342900" lvl="1" indent="0">
              <a:buNone/>
            </a:pPr>
            <a:endParaRPr lang="en-US" sz="2400"/>
          </a:p>
        </p:txBody>
      </p:sp>
      <p:pic>
        <p:nvPicPr>
          <p:cNvPr id="17" name="Picture 16">
            <a:extLst>
              <a:ext uri="{FF2B5EF4-FFF2-40B4-BE49-F238E27FC236}">
                <a16:creationId xmlns:a16="http://schemas.microsoft.com/office/drawing/2014/main" id="{C5B86FC3-BAEC-408F-98DC-12AF1607AFE4}"/>
              </a:ext>
            </a:extLst>
          </p:cNvPr>
          <p:cNvPicPr>
            <a:picLocks noChangeAspect="1"/>
          </p:cNvPicPr>
          <p:nvPr/>
        </p:nvPicPr>
        <p:blipFill rotWithShape="1">
          <a:blip r:embed="rId3"/>
          <a:srcRect t="35615" r="38382"/>
          <a:stretch/>
        </p:blipFill>
        <p:spPr>
          <a:xfrm>
            <a:off x="5429930" y="3046258"/>
            <a:ext cx="5199420" cy="3061429"/>
          </a:xfrm>
          <a:prstGeom prst="rect">
            <a:avLst/>
          </a:prstGeom>
          <a:ln>
            <a:noFill/>
          </a:ln>
          <a:effectLst>
            <a:outerShdw blurRad="292100" dist="139700" dir="2700000" algn="tl" rotWithShape="0">
              <a:srgbClr val="333333">
                <a:alpha val="65000"/>
              </a:srgbClr>
            </a:outerShdw>
          </a:effectLst>
        </p:spPr>
      </p:pic>
      <p:sp>
        <p:nvSpPr>
          <p:cNvPr id="18" name="Flowchart: Alternate Process 17">
            <a:extLst>
              <a:ext uri="{FF2B5EF4-FFF2-40B4-BE49-F238E27FC236}">
                <a16:creationId xmlns:a16="http://schemas.microsoft.com/office/drawing/2014/main" id="{04FB7ADF-3630-42BE-A1F8-6AEA9DBA1DE2}"/>
              </a:ext>
            </a:extLst>
          </p:cNvPr>
          <p:cNvSpPr/>
          <p:nvPr/>
        </p:nvSpPr>
        <p:spPr>
          <a:xfrm>
            <a:off x="5664726" y="3547519"/>
            <a:ext cx="1364173" cy="38874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7E864422-B676-4D4C-9CFA-482DAC5CE629}"/>
              </a:ext>
            </a:extLst>
          </p:cNvPr>
          <p:cNvSpPr/>
          <p:nvPr/>
        </p:nvSpPr>
        <p:spPr>
          <a:xfrm>
            <a:off x="5344334" y="339266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c</a:t>
            </a:r>
          </a:p>
        </p:txBody>
      </p:sp>
      <p:sp>
        <p:nvSpPr>
          <p:cNvPr id="20" name="Flowchart: Alternate Process 19">
            <a:extLst>
              <a:ext uri="{FF2B5EF4-FFF2-40B4-BE49-F238E27FC236}">
                <a16:creationId xmlns:a16="http://schemas.microsoft.com/office/drawing/2014/main" id="{1E1BD85F-2502-4C7E-8455-B2789AFB03B8}"/>
              </a:ext>
            </a:extLst>
          </p:cNvPr>
          <p:cNvSpPr/>
          <p:nvPr/>
        </p:nvSpPr>
        <p:spPr>
          <a:xfrm>
            <a:off x="5680488" y="3918887"/>
            <a:ext cx="4710737" cy="11646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2" name="Flowchart: Connector 21">
            <a:extLst>
              <a:ext uri="{FF2B5EF4-FFF2-40B4-BE49-F238E27FC236}">
                <a16:creationId xmlns:a16="http://schemas.microsoft.com/office/drawing/2014/main" id="{F17AA48B-9FFA-411C-BD03-88B5F1467686}"/>
              </a:ext>
            </a:extLst>
          </p:cNvPr>
          <p:cNvSpPr/>
          <p:nvPr/>
        </p:nvSpPr>
        <p:spPr>
          <a:xfrm>
            <a:off x="5342405" y="43348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d</a:t>
            </a:r>
          </a:p>
        </p:txBody>
      </p:sp>
      <p:sp>
        <p:nvSpPr>
          <p:cNvPr id="23" name="Flowchart: Alternate Process 22">
            <a:extLst>
              <a:ext uri="{FF2B5EF4-FFF2-40B4-BE49-F238E27FC236}">
                <a16:creationId xmlns:a16="http://schemas.microsoft.com/office/drawing/2014/main" id="{B89DCB6B-135B-4056-8A1B-C246A065E9AF}"/>
              </a:ext>
            </a:extLst>
          </p:cNvPr>
          <p:cNvSpPr/>
          <p:nvPr/>
        </p:nvSpPr>
        <p:spPr>
          <a:xfrm>
            <a:off x="5658514" y="5092533"/>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4" name="Flowchart: Connector 23">
            <a:extLst>
              <a:ext uri="{FF2B5EF4-FFF2-40B4-BE49-F238E27FC236}">
                <a16:creationId xmlns:a16="http://schemas.microsoft.com/office/drawing/2014/main" id="{7F69BD67-7EDD-40B2-AD46-4A43CD81A238}"/>
              </a:ext>
            </a:extLst>
          </p:cNvPr>
          <p:cNvSpPr/>
          <p:nvPr/>
        </p:nvSpPr>
        <p:spPr>
          <a:xfrm>
            <a:off x="5317573" y="506643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e</a:t>
            </a:r>
          </a:p>
        </p:txBody>
      </p:sp>
      <p:sp>
        <p:nvSpPr>
          <p:cNvPr id="25" name="Flowchart: Alternate Process 24">
            <a:extLst>
              <a:ext uri="{FF2B5EF4-FFF2-40B4-BE49-F238E27FC236}">
                <a16:creationId xmlns:a16="http://schemas.microsoft.com/office/drawing/2014/main" id="{B37D6AA2-BF2A-47DC-A511-623E6EDEBA98}"/>
              </a:ext>
            </a:extLst>
          </p:cNvPr>
          <p:cNvSpPr/>
          <p:nvPr/>
        </p:nvSpPr>
        <p:spPr>
          <a:xfrm>
            <a:off x="6172199" y="5083512"/>
            <a:ext cx="513685" cy="3097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6" name="Flowchart: Connector 25">
            <a:extLst>
              <a:ext uri="{FF2B5EF4-FFF2-40B4-BE49-F238E27FC236}">
                <a16:creationId xmlns:a16="http://schemas.microsoft.com/office/drawing/2014/main" id="{3F43FA4D-CB2E-4035-BE98-441DFC9D2919}"/>
              </a:ext>
            </a:extLst>
          </p:cNvPr>
          <p:cNvSpPr/>
          <p:nvPr/>
        </p:nvSpPr>
        <p:spPr>
          <a:xfrm>
            <a:off x="6284556" y="530002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f</a:t>
            </a:r>
          </a:p>
        </p:txBody>
      </p:sp>
      <p:pic>
        <p:nvPicPr>
          <p:cNvPr id="21" name="Picture 20">
            <a:extLst>
              <a:ext uri="{FF2B5EF4-FFF2-40B4-BE49-F238E27FC236}">
                <a16:creationId xmlns:a16="http://schemas.microsoft.com/office/drawing/2014/main" id="{1626A01F-3E60-4EF4-B43E-A99673EE81FD}"/>
              </a:ext>
            </a:extLst>
          </p:cNvPr>
          <p:cNvPicPr>
            <a:picLocks noChangeAspect="1"/>
          </p:cNvPicPr>
          <p:nvPr/>
        </p:nvPicPr>
        <p:blipFill rotWithShape="1">
          <a:blip r:embed="rId4"/>
          <a:srcRect l="1141" r="19509"/>
          <a:stretch/>
        </p:blipFill>
        <p:spPr>
          <a:xfrm>
            <a:off x="5429930" y="875939"/>
            <a:ext cx="6726724" cy="1943100"/>
          </a:xfrm>
          <a:prstGeom prst="rect">
            <a:avLst/>
          </a:prstGeom>
          <a:ln>
            <a:noFill/>
          </a:ln>
          <a:effectLst>
            <a:outerShdw blurRad="292100" dist="139700" dir="2700000" algn="tl" rotWithShape="0">
              <a:srgbClr val="333333">
                <a:alpha val="65000"/>
              </a:srgbClr>
            </a:outerShdw>
          </a:effectLst>
        </p:spPr>
      </p:pic>
      <p:sp>
        <p:nvSpPr>
          <p:cNvPr id="32" name="Flowchart: Alternate Process 31">
            <a:extLst>
              <a:ext uri="{FF2B5EF4-FFF2-40B4-BE49-F238E27FC236}">
                <a16:creationId xmlns:a16="http://schemas.microsoft.com/office/drawing/2014/main" id="{368324E0-13B6-40C4-A46A-7F8FEC7654C4}"/>
              </a:ext>
            </a:extLst>
          </p:cNvPr>
          <p:cNvSpPr/>
          <p:nvPr/>
        </p:nvSpPr>
        <p:spPr>
          <a:xfrm>
            <a:off x="5554698" y="2429221"/>
            <a:ext cx="541301" cy="28038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BE9A1B4D-A2C5-4F5E-82BE-E2A360387237}"/>
              </a:ext>
            </a:extLst>
          </p:cNvPr>
          <p:cNvSpPr/>
          <p:nvPr/>
        </p:nvSpPr>
        <p:spPr>
          <a:xfrm>
            <a:off x="5234306" y="227436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t>a</a:t>
            </a:r>
          </a:p>
        </p:txBody>
      </p:sp>
      <p:sp>
        <p:nvSpPr>
          <p:cNvPr id="27" name="Rectangle 26">
            <a:extLst>
              <a:ext uri="{FF2B5EF4-FFF2-40B4-BE49-F238E27FC236}">
                <a16:creationId xmlns:a16="http://schemas.microsoft.com/office/drawing/2014/main" id="{12BD3D5E-0F3C-480E-9114-768E4A6CD017}"/>
              </a:ext>
            </a:extLst>
          </p:cNvPr>
          <p:cNvSpPr/>
          <p:nvPr/>
        </p:nvSpPr>
        <p:spPr>
          <a:xfrm>
            <a:off x="5731173" y="4118384"/>
            <a:ext cx="1909421" cy="216514"/>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26351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243D-FFBA-4E3B-B765-E2DA8A245FA1}"/>
              </a:ext>
            </a:extLst>
          </p:cNvPr>
          <p:cNvSpPr>
            <a:spLocks noGrp="1"/>
          </p:cNvSpPr>
          <p:nvPr>
            <p:ph type="title"/>
          </p:nvPr>
        </p:nvSpPr>
        <p:spPr>
          <a:xfrm>
            <a:off x="657225" y="511448"/>
            <a:ext cx="10515600" cy="1325563"/>
          </a:xfrm>
        </p:spPr>
        <p:txBody>
          <a:bodyPr vert="horz" lIns="91440" tIns="45720" rIns="91440" bIns="45720" rtlCol="0" anchor="ctr">
            <a:normAutofit fontScale="90000"/>
          </a:bodyPr>
          <a:lstStyle/>
          <a:p>
            <a:pPr defTabSz="914400"/>
            <a:r>
              <a:rPr lang="en-US">
                <a:solidFill>
                  <a:srgbClr val="FFFFFF"/>
                </a:solidFill>
              </a:rPr>
              <a:t>How to apply for </a:t>
            </a:r>
            <a:br>
              <a:rPr lang="en-US">
                <a:solidFill>
                  <a:srgbClr val="FFFFFF"/>
                </a:solidFill>
              </a:rPr>
            </a:br>
            <a:r>
              <a:rPr lang="en-US">
                <a:solidFill>
                  <a:srgbClr val="FFFFFF"/>
                </a:solidFill>
              </a:rPr>
              <a:t>a construction </a:t>
            </a:r>
            <a:br>
              <a:rPr lang="en-US">
                <a:solidFill>
                  <a:srgbClr val="FFFFFF"/>
                </a:solidFill>
              </a:rPr>
            </a:br>
            <a:r>
              <a:rPr lang="en-US">
                <a:solidFill>
                  <a:srgbClr val="FFFFFF"/>
                </a:solidFill>
              </a:rPr>
              <a:t>permit</a:t>
            </a:r>
          </a:p>
        </p:txBody>
      </p:sp>
      <p:sp>
        <p:nvSpPr>
          <p:cNvPr id="3" name="Content Placeholder 2">
            <a:extLst>
              <a:ext uri="{FF2B5EF4-FFF2-40B4-BE49-F238E27FC236}">
                <a16:creationId xmlns:a16="http://schemas.microsoft.com/office/drawing/2014/main" id="{F17CB67A-EAFA-4018-9AF2-9F7D7F210F64}"/>
              </a:ext>
            </a:extLst>
          </p:cNvPr>
          <p:cNvSpPr txBox="1">
            <a:spLocks/>
          </p:cNvSpPr>
          <p:nvPr/>
        </p:nvSpPr>
        <p:spPr>
          <a:xfrm>
            <a:off x="61301" y="2273046"/>
            <a:ext cx="4358300" cy="375627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r>
              <a:rPr lang="en-US" sz="2200"/>
              <a:t>Once all required and desired documents are uploaded, click the </a:t>
            </a:r>
            <a:r>
              <a:rPr lang="en-US" sz="2200" b="1"/>
              <a:t>Continue Application </a:t>
            </a:r>
            <a:r>
              <a:rPr lang="en-US" sz="2200"/>
              <a:t>button</a:t>
            </a:r>
            <a:endParaRPr lang="en-US" sz="1900"/>
          </a:p>
          <a:p>
            <a:pPr marL="342900" lvl="1" indent="0">
              <a:buNone/>
            </a:pPr>
            <a:endParaRPr lang="en-US" sz="2200"/>
          </a:p>
        </p:txBody>
      </p:sp>
      <p:pic>
        <p:nvPicPr>
          <p:cNvPr id="12" name="Picture 11">
            <a:extLst>
              <a:ext uri="{FF2B5EF4-FFF2-40B4-BE49-F238E27FC236}">
                <a16:creationId xmlns:a16="http://schemas.microsoft.com/office/drawing/2014/main" id="{E971B71C-EA71-4B8E-BDE6-4900E8352668}"/>
              </a:ext>
            </a:extLst>
          </p:cNvPr>
          <p:cNvPicPr>
            <a:picLocks noChangeAspect="1"/>
          </p:cNvPicPr>
          <p:nvPr/>
        </p:nvPicPr>
        <p:blipFill rotWithShape="1">
          <a:blip r:embed="rId3"/>
          <a:srcRect r="12958" b="41111"/>
          <a:stretch/>
        </p:blipFill>
        <p:spPr>
          <a:xfrm>
            <a:off x="4528187" y="137579"/>
            <a:ext cx="7632963" cy="4702226"/>
          </a:xfrm>
          <a:prstGeom prst="rect">
            <a:avLst/>
          </a:prstGeom>
          <a:effectLst>
            <a:outerShdw blurRad="63500" sx="102000" sy="102000" algn="ctr" rotWithShape="0">
              <a:prstClr val="black">
                <a:alpha val="40000"/>
              </a:prstClr>
            </a:outerShdw>
          </a:effectLst>
        </p:spPr>
      </p:pic>
      <p:sp>
        <p:nvSpPr>
          <p:cNvPr id="15" name="TextBox 14">
            <a:extLst>
              <a:ext uri="{FF2B5EF4-FFF2-40B4-BE49-F238E27FC236}">
                <a16:creationId xmlns:a16="http://schemas.microsoft.com/office/drawing/2014/main" id="{4D5A87E5-6BB5-4FFA-A218-FA7AC31E51B2}"/>
              </a:ext>
            </a:extLst>
          </p:cNvPr>
          <p:cNvSpPr txBox="1"/>
          <p:nvPr/>
        </p:nvSpPr>
        <p:spPr>
          <a:xfrm>
            <a:off x="8606761" y="541685"/>
            <a:ext cx="3662975"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tx1">
                    <a:lumMod val="50000"/>
                  </a:schemeClr>
                </a:solidFill>
                <a:effectLst/>
                <a:uLnTx/>
                <a:uFillTx/>
                <a:latin typeface="Calibri"/>
                <a:ea typeface="+mn-ea"/>
                <a:cs typeface="+mn-cs"/>
              </a:rPr>
              <a:t>If you click Continue Application before all </a:t>
            </a:r>
            <a:r>
              <a:rPr lang="en-US" b="1">
                <a:solidFill>
                  <a:schemeClr val="tx1">
                    <a:lumMod val="50000"/>
                  </a:schemeClr>
                </a:solidFill>
                <a:latin typeface="Calibri"/>
              </a:rPr>
              <a:t>required documents are uploaded, t</a:t>
            </a:r>
            <a:r>
              <a:rPr kumimoji="0" lang="en-US" b="1" i="0" u="none" strike="noStrike" kern="1200" cap="none" spc="0" normalizeH="0" baseline="0" noProof="0">
                <a:ln>
                  <a:noFill/>
                </a:ln>
                <a:solidFill>
                  <a:schemeClr val="tx1">
                    <a:lumMod val="50000"/>
                  </a:schemeClr>
                </a:solidFill>
                <a:effectLst/>
                <a:uLnTx/>
                <a:uFillTx/>
                <a:latin typeface="Calibri"/>
                <a:ea typeface="+mn-ea"/>
                <a:cs typeface="+mn-cs"/>
              </a:rPr>
              <a:t>his banner will turn red alerting you what documents are still required to upload. </a:t>
            </a:r>
          </a:p>
        </p:txBody>
      </p:sp>
      <p:cxnSp>
        <p:nvCxnSpPr>
          <p:cNvPr id="22" name="Straight Arrow Connector 21">
            <a:extLst>
              <a:ext uri="{FF2B5EF4-FFF2-40B4-BE49-F238E27FC236}">
                <a16:creationId xmlns:a16="http://schemas.microsoft.com/office/drawing/2014/main" id="{E55678CE-21EB-4BAB-A050-8F9C4AFB6F5E}"/>
              </a:ext>
            </a:extLst>
          </p:cNvPr>
          <p:cNvCxnSpPr>
            <a:cxnSpLocks/>
          </p:cNvCxnSpPr>
          <p:nvPr/>
        </p:nvCxnSpPr>
        <p:spPr>
          <a:xfrm flipH="1" flipV="1">
            <a:off x="7749968" y="837226"/>
            <a:ext cx="856793" cy="53437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6" name="Picture 5">
            <a:extLst>
              <a:ext uri="{FF2B5EF4-FFF2-40B4-BE49-F238E27FC236}">
                <a16:creationId xmlns:a16="http://schemas.microsoft.com/office/drawing/2014/main" id="{68E6EEB2-661D-4036-B07D-CAF88BA4B4A8}"/>
              </a:ext>
            </a:extLst>
          </p:cNvPr>
          <p:cNvPicPr>
            <a:picLocks noChangeAspect="1"/>
          </p:cNvPicPr>
          <p:nvPr/>
        </p:nvPicPr>
        <p:blipFill rotWithShape="1">
          <a:blip r:embed="rId4"/>
          <a:srcRect t="4093"/>
          <a:stretch/>
        </p:blipFill>
        <p:spPr>
          <a:xfrm>
            <a:off x="4528186" y="4279628"/>
            <a:ext cx="7632964" cy="2468880"/>
          </a:xfrm>
          <a:prstGeom prst="rect">
            <a:avLst/>
          </a:prstGeom>
          <a:ln>
            <a:noFill/>
          </a:ln>
          <a:effectLst>
            <a:outerShdw blurRad="292100" dist="139700" dir="2700000" algn="tl" rotWithShape="0">
              <a:srgbClr val="333333">
                <a:alpha val="65000"/>
              </a:srgbClr>
            </a:outerShdw>
          </a:effectLst>
        </p:spPr>
      </p:pic>
      <p:sp>
        <p:nvSpPr>
          <p:cNvPr id="34" name="Flowchart: Alternate Process 33">
            <a:extLst>
              <a:ext uri="{FF2B5EF4-FFF2-40B4-BE49-F238E27FC236}">
                <a16:creationId xmlns:a16="http://schemas.microsoft.com/office/drawing/2014/main" id="{37717E3D-325B-40A1-883B-84C8AA720809}"/>
              </a:ext>
            </a:extLst>
          </p:cNvPr>
          <p:cNvSpPr/>
          <p:nvPr/>
        </p:nvSpPr>
        <p:spPr>
          <a:xfrm>
            <a:off x="10930956" y="6481426"/>
            <a:ext cx="1230194" cy="23899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grpSp>
        <p:nvGrpSpPr>
          <p:cNvPr id="35" name="Group 34">
            <a:extLst>
              <a:ext uri="{FF2B5EF4-FFF2-40B4-BE49-F238E27FC236}">
                <a16:creationId xmlns:a16="http://schemas.microsoft.com/office/drawing/2014/main" id="{05010D95-797F-41C0-94A1-26D4C28802EC}"/>
              </a:ext>
            </a:extLst>
          </p:cNvPr>
          <p:cNvGrpSpPr/>
          <p:nvPr/>
        </p:nvGrpSpPr>
        <p:grpSpPr>
          <a:xfrm>
            <a:off x="10651278" y="6271827"/>
            <a:ext cx="367142" cy="276999"/>
            <a:chOff x="6875014" y="3638108"/>
            <a:chExt cx="367142" cy="276999"/>
          </a:xfrm>
        </p:grpSpPr>
        <p:sp>
          <p:nvSpPr>
            <p:cNvPr id="36" name="Flowchart: Connector 35">
              <a:extLst>
                <a:ext uri="{FF2B5EF4-FFF2-40B4-BE49-F238E27FC236}">
                  <a16:creationId xmlns:a16="http://schemas.microsoft.com/office/drawing/2014/main" id="{A154DCDA-6EA8-4FF5-8FFD-FA1E5F9CFF0E}"/>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prstClr val="white"/>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EFC1D0F3-FF96-474A-B9C6-638CC525811E}"/>
                </a:ext>
              </a:extLst>
            </p:cNvPr>
            <p:cNvSpPr txBox="1"/>
            <p:nvPr/>
          </p:nvSpPr>
          <p:spPr>
            <a:xfrm>
              <a:off x="6875014" y="3638108"/>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b="1" kern="0">
                  <a:solidFill>
                    <a:prstClr val="white"/>
                  </a:solidFill>
                </a:rPr>
                <a:t>22</a:t>
              </a:r>
              <a:endParaRPr kumimoji="0" lang="en-US" sz="1200" b="1" i="0" u="none" strike="noStrike" kern="0" cap="none" spc="0" normalizeH="0" baseline="0" noProof="0">
                <a:ln>
                  <a:noFill/>
                </a:ln>
                <a:solidFill>
                  <a:prstClr val="white"/>
                </a:solidFill>
                <a:effectLst/>
                <a:uLnTx/>
                <a:uFillTx/>
              </a:endParaRPr>
            </a:p>
          </p:txBody>
        </p:sp>
      </p:grpSp>
      <p:sp>
        <p:nvSpPr>
          <p:cNvPr id="13" name="Title 1">
            <a:extLst>
              <a:ext uri="{FF2B5EF4-FFF2-40B4-BE49-F238E27FC236}">
                <a16:creationId xmlns:a16="http://schemas.microsoft.com/office/drawing/2014/main" id="{7827D1B3-5A21-470C-9F64-95C656A74736}"/>
              </a:ext>
            </a:extLst>
          </p:cNvPr>
          <p:cNvSpPr txBox="1">
            <a:spLocks/>
          </p:cNvSpPr>
          <p:nvPr/>
        </p:nvSpPr>
        <p:spPr>
          <a:xfrm>
            <a:off x="218065" y="174444"/>
            <a:ext cx="4201536" cy="1579928"/>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a:t>How to upload a document in the application</a:t>
            </a:r>
          </a:p>
        </p:txBody>
      </p:sp>
    </p:spTree>
    <p:extLst>
      <p:ext uri="{BB962C8B-B14F-4D97-AF65-F5344CB8AC3E}">
        <p14:creationId xmlns:p14="http://schemas.microsoft.com/office/powerpoint/2010/main" val="191673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4B1AB-2FCC-4057-8D48-621A222BCF56}"/>
              </a:ext>
            </a:extLst>
          </p:cNvPr>
          <p:cNvSpPr>
            <a:spLocks noGrp="1"/>
          </p:cNvSpPr>
          <p:nvPr>
            <p:ph type="title"/>
          </p:nvPr>
        </p:nvSpPr>
        <p:spPr/>
        <p:txBody>
          <a:bodyPr/>
          <a:lstStyle/>
          <a:p>
            <a:r>
              <a:rPr lang="en-US"/>
              <a:t>How to upload a document in the application </a:t>
            </a:r>
          </a:p>
        </p:txBody>
      </p:sp>
      <p:sp>
        <p:nvSpPr>
          <p:cNvPr id="3" name="Content Placeholder 2">
            <a:extLst>
              <a:ext uri="{FF2B5EF4-FFF2-40B4-BE49-F238E27FC236}">
                <a16:creationId xmlns:a16="http://schemas.microsoft.com/office/drawing/2014/main" id="{FE414402-FA9A-4CDA-9817-0498A0FECEA4}"/>
              </a:ext>
            </a:extLst>
          </p:cNvPr>
          <p:cNvSpPr>
            <a:spLocks noGrp="1"/>
          </p:cNvSpPr>
          <p:nvPr>
            <p:ph idx="1"/>
          </p:nvPr>
        </p:nvSpPr>
        <p:spPr/>
        <p:txBody>
          <a:bodyPr/>
          <a:lstStyle/>
          <a:p>
            <a:r>
              <a:rPr lang="en-US"/>
              <a:t>Live demo!</a:t>
            </a:r>
          </a:p>
        </p:txBody>
      </p:sp>
    </p:spTree>
    <p:extLst>
      <p:ext uri="{BB962C8B-B14F-4D97-AF65-F5344CB8AC3E}">
        <p14:creationId xmlns:p14="http://schemas.microsoft.com/office/powerpoint/2010/main" val="2123893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6" name="Rectangle 2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1043631" y="873940"/>
            <a:ext cx="4928291" cy="1035781"/>
          </a:xfrm>
        </p:spPr>
        <p:txBody>
          <a:bodyPr vert="horz" lIns="91440" tIns="45720" rIns="91440" bIns="45720" rtlCol="0" anchor="ctr">
            <a:normAutofit/>
          </a:bodyPr>
          <a:lstStyle/>
          <a:p>
            <a:pPr defTabSz="914400"/>
            <a:r>
              <a:rPr lang="en-US" sz="3300">
                <a:solidFill>
                  <a:schemeClr val="tx1"/>
                </a:solidFill>
              </a:rPr>
              <a:t>How to respond to corrections </a:t>
            </a:r>
          </a:p>
        </p:txBody>
      </p:sp>
      <p:sp>
        <p:nvSpPr>
          <p:cNvPr id="7" name="Content Placeholder 2">
            <a:extLst>
              <a:ext uri="{FF2B5EF4-FFF2-40B4-BE49-F238E27FC236}">
                <a16:creationId xmlns:a16="http://schemas.microsoft.com/office/drawing/2014/main" id="{BE0933EF-1D3E-473A-9393-5A447AC71776}"/>
              </a:ext>
            </a:extLst>
          </p:cNvPr>
          <p:cNvSpPr txBox="1">
            <a:spLocks/>
          </p:cNvSpPr>
          <p:nvPr/>
        </p:nvSpPr>
        <p:spPr>
          <a:xfrm>
            <a:off x="633597" y="2533034"/>
            <a:ext cx="5462403" cy="3677123"/>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228600" defTabSz="914400" fontAlgn="auto">
              <a:spcBef>
                <a:spcPts val="750"/>
              </a:spcBef>
              <a:spcAft>
                <a:spcPts val="0"/>
              </a:spcAft>
              <a:buClrTx/>
              <a:buSzTx/>
              <a:tabLst/>
              <a:defRPr/>
            </a:pPr>
            <a:r>
              <a:rPr kumimoji="0" lang="en-US" b="0" i="0" u="none" strike="noStrike" cap="none" spc="0" normalizeH="0" baseline="0" noProof="0">
                <a:ln>
                  <a:noFill/>
                </a:ln>
                <a:solidFill>
                  <a:schemeClr val="tx1"/>
                </a:solidFill>
                <a:effectLst/>
                <a:uLnTx/>
                <a:uFillTx/>
              </a:rPr>
              <a:t>Corrections can be required in the </a:t>
            </a:r>
            <a:r>
              <a:rPr kumimoji="0" lang="en-US" b="1" i="0" u="none" strike="noStrike" cap="none" spc="0" normalizeH="0" baseline="0" noProof="0">
                <a:ln>
                  <a:noFill/>
                </a:ln>
                <a:solidFill>
                  <a:schemeClr val="tx1"/>
                </a:solidFill>
                <a:effectLst/>
                <a:uLnTx/>
                <a:uFillTx/>
              </a:rPr>
              <a:t>Screening</a:t>
            </a:r>
            <a:r>
              <a:rPr kumimoji="0" lang="en-US" b="0" i="0" u="none" strike="noStrike" cap="none" spc="0" normalizeH="0" baseline="0" noProof="0">
                <a:ln>
                  <a:noFill/>
                </a:ln>
                <a:solidFill>
                  <a:schemeClr val="tx1"/>
                </a:solidFill>
                <a:effectLst/>
                <a:uLnTx/>
                <a:uFillTx/>
              </a:rPr>
              <a:t> or </a:t>
            </a:r>
            <a:r>
              <a:rPr kumimoji="0" lang="en-US" b="1" i="0" u="none" strike="noStrike" cap="none" spc="0" normalizeH="0" baseline="0" noProof="0">
                <a:ln>
                  <a:noFill/>
                </a:ln>
                <a:solidFill>
                  <a:schemeClr val="tx1"/>
                </a:solidFill>
                <a:effectLst/>
                <a:uLnTx/>
                <a:uFillTx/>
              </a:rPr>
              <a:t>Review Evaluation </a:t>
            </a:r>
            <a:r>
              <a:rPr kumimoji="0" lang="en-US" b="0" i="0" u="none" strike="noStrike" cap="none" spc="0" normalizeH="0" baseline="0" noProof="0">
                <a:ln>
                  <a:noFill/>
                </a:ln>
                <a:solidFill>
                  <a:schemeClr val="tx1"/>
                </a:solidFill>
                <a:effectLst/>
                <a:uLnTx/>
                <a:uFillTx/>
              </a:rPr>
              <a:t>task</a:t>
            </a:r>
          </a:p>
          <a:p>
            <a:pPr marL="171450" marR="0" lvl="0" indent="-228600" defTabSz="914400" fontAlgn="auto">
              <a:spcBef>
                <a:spcPts val="750"/>
              </a:spcBef>
              <a:spcAft>
                <a:spcPts val="0"/>
              </a:spcAft>
              <a:buClrTx/>
              <a:buSzTx/>
              <a:tabLst/>
              <a:defRPr/>
            </a:pPr>
            <a:endParaRPr kumimoji="0" lang="en-US" b="0" i="0" u="none" strike="noStrike" cap="none" spc="0" normalizeH="0" baseline="0" noProof="0">
              <a:ln>
                <a:noFill/>
              </a:ln>
              <a:solidFill>
                <a:schemeClr val="tx1"/>
              </a:solidFill>
              <a:effectLst/>
              <a:uLnTx/>
              <a:uFillTx/>
            </a:endParaRPr>
          </a:p>
          <a:p>
            <a:pPr marL="171450" marR="0" lvl="0" indent="-228600" defTabSz="914400" fontAlgn="auto">
              <a:spcBef>
                <a:spcPts val="750"/>
              </a:spcBef>
              <a:spcAft>
                <a:spcPts val="0"/>
              </a:spcAft>
              <a:buClrTx/>
              <a:buSzTx/>
              <a:tabLst/>
              <a:defRPr/>
            </a:pPr>
            <a:r>
              <a:rPr kumimoji="0" lang="en-US" b="0" i="0" u="none" strike="noStrike" cap="none" spc="0" normalizeH="0" baseline="0" noProof="0">
                <a:ln>
                  <a:noFill/>
                </a:ln>
                <a:solidFill>
                  <a:schemeClr val="tx1"/>
                </a:solidFill>
                <a:effectLst/>
                <a:uLnTx/>
                <a:uFillTx/>
              </a:rPr>
              <a:t>At Screening, </a:t>
            </a:r>
            <a:r>
              <a:rPr lang="en-US">
                <a:solidFill>
                  <a:schemeClr val="tx1"/>
                </a:solidFill>
              </a:rPr>
              <a:t>the task status will change from </a:t>
            </a:r>
            <a:r>
              <a:rPr lang="en-US" b="1">
                <a:solidFill>
                  <a:schemeClr val="tx1"/>
                </a:solidFill>
              </a:rPr>
              <a:t>In Process </a:t>
            </a:r>
            <a:r>
              <a:rPr lang="en-US">
                <a:solidFill>
                  <a:schemeClr val="tx1"/>
                </a:solidFill>
              </a:rPr>
              <a:t>to </a:t>
            </a:r>
            <a:r>
              <a:rPr lang="en-US" b="1">
                <a:solidFill>
                  <a:schemeClr val="tx1"/>
                </a:solidFill>
              </a:rPr>
              <a:t>Additional Info Requested</a:t>
            </a:r>
          </a:p>
          <a:p>
            <a:pPr marL="171450" marR="0" lvl="0" indent="-228600" defTabSz="914400" fontAlgn="auto">
              <a:spcBef>
                <a:spcPts val="750"/>
              </a:spcBef>
              <a:spcAft>
                <a:spcPts val="0"/>
              </a:spcAft>
              <a:buClrTx/>
              <a:buSzTx/>
              <a:tabLst/>
              <a:defRPr/>
            </a:pPr>
            <a:endParaRPr kumimoji="0" lang="en-US" b="0" i="0" u="none" strike="noStrike" cap="none" spc="0" normalizeH="0" baseline="0" noProof="0">
              <a:ln>
                <a:noFill/>
              </a:ln>
              <a:solidFill>
                <a:schemeClr val="tx1"/>
              </a:solidFill>
              <a:effectLst/>
              <a:uLnTx/>
              <a:uFillTx/>
            </a:endParaRPr>
          </a:p>
          <a:p>
            <a:pPr marL="171450" marR="0" lvl="0" indent="-228600" defTabSz="914400" fontAlgn="auto">
              <a:spcBef>
                <a:spcPts val="750"/>
              </a:spcBef>
              <a:spcAft>
                <a:spcPts val="0"/>
              </a:spcAft>
              <a:buClrTx/>
              <a:buSzTx/>
              <a:tabLst/>
              <a:defRPr/>
            </a:pPr>
            <a:r>
              <a:rPr kumimoji="0" lang="en-US" b="0" i="0" u="none" strike="noStrike" cap="none" spc="0" normalizeH="0" baseline="0" noProof="0">
                <a:ln>
                  <a:noFill/>
                </a:ln>
                <a:solidFill>
                  <a:schemeClr val="tx1"/>
                </a:solidFill>
                <a:effectLst/>
                <a:uLnTx/>
                <a:uFillTx/>
              </a:rPr>
              <a:t>At Review Evaluation, the record status will change from </a:t>
            </a:r>
            <a:r>
              <a:rPr kumimoji="0" lang="en-US" b="1" i="0" u="none" strike="noStrike" cap="none" spc="0" normalizeH="0" baseline="0" noProof="0">
                <a:ln>
                  <a:noFill/>
                </a:ln>
                <a:solidFill>
                  <a:schemeClr val="tx1"/>
                </a:solidFill>
                <a:effectLst/>
                <a:uLnTx/>
                <a:uFillTx/>
              </a:rPr>
              <a:t>In Process </a:t>
            </a:r>
            <a:r>
              <a:rPr kumimoji="0" lang="en-US" b="0" i="0" u="none" strike="noStrike" cap="none" spc="0" normalizeH="0" baseline="0" noProof="0">
                <a:ln>
                  <a:noFill/>
                </a:ln>
                <a:solidFill>
                  <a:schemeClr val="tx1"/>
                </a:solidFill>
                <a:effectLst/>
                <a:uLnTx/>
                <a:uFillTx/>
              </a:rPr>
              <a:t>to </a:t>
            </a:r>
            <a:r>
              <a:rPr kumimoji="0" lang="en-US" b="1" i="0" u="none" strike="noStrike" cap="none" spc="0" normalizeH="0" baseline="0" noProof="0">
                <a:ln>
                  <a:noFill/>
                </a:ln>
                <a:solidFill>
                  <a:schemeClr val="tx1"/>
                </a:solidFill>
                <a:effectLst/>
                <a:uLnTx/>
                <a:uFillTx/>
              </a:rPr>
              <a:t>Awaiting Corrections</a:t>
            </a:r>
          </a:p>
          <a:p>
            <a:pPr marL="342900" marR="0" lvl="1" indent="-228600" defTabSz="914400" fontAlgn="auto">
              <a:spcBef>
                <a:spcPts val="375"/>
              </a:spcBef>
              <a:spcAft>
                <a:spcPts val="0"/>
              </a:spcAft>
              <a:buClrTx/>
              <a:buSzTx/>
              <a:tabLst/>
              <a:defRPr/>
            </a:pPr>
            <a:endParaRPr kumimoji="0" lang="en-US" sz="2400" b="0" i="0" u="none" strike="noStrike" cap="none" spc="0" normalizeH="0" baseline="0" noProof="0">
              <a:ln>
                <a:noFill/>
              </a:ln>
              <a:solidFill>
                <a:schemeClr val="tx1"/>
              </a:solidFill>
              <a:effectLst/>
              <a:uLnTx/>
              <a:uFillTx/>
            </a:endParaRPr>
          </a:p>
          <a:p>
            <a:pPr marL="800100" marR="0" lvl="1" indent="-228600" defTabSz="914400" fontAlgn="auto">
              <a:spcBef>
                <a:spcPts val="375"/>
              </a:spcBef>
              <a:spcAft>
                <a:spcPts val="0"/>
              </a:spcAft>
              <a:buClrTx/>
              <a:buSzTx/>
              <a:tabLst/>
              <a:defRPr/>
            </a:pPr>
            <a:endParaRPr kumimoji="0" lang="en-US" sz="2400" b="0" i="0" u="none" strike="noStrike" cap="none" spc="0" normalizeH="0" baseline="0" noProof="0">
              <a:ln>
                <a:noFill/>
              </a:ln>
              <a:solidFill>
                <a:schemeClr val="tx1"/>
              </a:solidFill>
              <a:effectLst/>
              <a:uLnTx/>
              <a:uFillTx/>
            </a:endParaRPr>
          </a:p>
          <a:p>
            <a:pPr marL="342900" marR="0" lvl="1" indent="-228600" defTabSz="914400" fontAlgn="auto">
              <a:spcBef>
                <a:spcPts val="375"/>
              </a:spcBef>
              <a:spcAft>
                <a:spcPts val="0"/>
              </a:spcAft>
              <a:buClrTx/>
              <a:buSzTx/>
              <a:tabLst/>
              <a:defRPr/>
            </a:pPr>
            <a:endParaRPr kumimoji="0" lang="en-US" sz="2400" b="0" i="0" u="none" strike="noStrike" cap="none" spc="0" normalizeH="0" baseline="0" noProof="0">
              <a:ln>
                <a:noFill/>
              </a:ln>
              <a:solidFill>
                <a:schemeClr val="tx1"/>
              </a:solidFill>
              <a:effectLst/>
              <a:uLnTx/>
              <a:uFillTx/>
            </a:endParaRPr>
          </a:p>
        </p:txBody>
      </p:sp>
      <p:sp>
        <p:nvSpPr>
          <p:cNvPr id="32" name="Rectangle 31">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CC405B1-3343-413D-A6B1-CEA538303A58}"/>
              </a:ext>
            </a:extLst>
          </p:cNvPr>
          <p:cNvPicPr>
            <a:picLocks noChangeAspect="1"/>
          </p:cNvPicPr>
          <p:nvPr/>
        </p:nvPicPr>
        <p:blipFill rotWithShape="1">
          <a:blip r:embed="rId3"/>
          <a:srcRect l="3712" r="6291"/>
          <a:stretch/>
        </p:blipFill>
        <p:spPr>
          <a:xfrm>
            <a:off x="6725330" y="717802"/>
            <a:ext cx="4702471" cy="2560320"/>
          </a:xfrm>
          <a:prstGeom prst="rect">
            <a:avLst/>
          </a:prstGeom>
        </p:spPr>
      </p:pic>
      <p:sp>
        <p:nvSpPr>
          <p:cNvPr id="34" name="Rectangle 33">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2C1BBC0-2663-4669-B49C-073C76006596}"/>
              </a:ext>
            </a:extLst>
          </p:cNvPr>
          <p:cNvPicPr>
            <a:picLocks noChangeAspect="1"/>
          </p:cNvPicPr>
          <p:nvPr/>
        </p:nvPicPr>
        <p:blipFill>
          <a:blip r:embed="rId4"/>
          <a:stretch>
            <a:fillRect/>
          </a:stretch>
        </p:blipFill>
        <p:spPr>
          <a:xfrm>
            <a:off x="6581775" y="4011214"/>
            <a:ext cx="4772025" cy="1676400"/>
          </a:xfrm>
          <a:prstGeom prst="rect">
            <a:avLst/>
          </a:prstGeom>
        </p:spPr>
      </p:pic>
    </p:spTree>
    <p:extLst>
      <p:ext uri="{BB962C8B-B14F-4D97-AF65-F5344CB8AC3E}">
        <p14:creationId xmlns:p14="http://schemas.microsoft.com/office/powerpoint/2010/main" val="1838752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08638" y="386930"/>
            <a:ext cx="9236700" cy="1188950"/>
          </a:xfrm>
        </p:spPr>
        <p:txBody>
          <a:bodyPr vert="horz" lIns="91440" tIns="45720" rIns="91440" bIns="45720" rtlCol="0" anchor="b">
            <a:normAutofit/>
          </a:bodyPr>
          <a:lstStyle/>
          <a:p>
            <a:pPr defTabSz="914400"/>
            <a:r>
              <a:rPr lang="en-US" sz="5400" kern="1200">
                <a:solidFill>
                  <a:schemeClr val="tx1"/>
                </a:solidFill>
                <a:latin typeface="+mj-lt"/>
                <a:ea typeface="+mj-ea"/>
                <a:cs typeface="+mj-cs"/>
              </a:rPr>
              <a:t>How to respond to corrections </a:t>
            </a:r>
          </a:p>
        </p:txBody>
      </p:sp>
      <p:grpSp>
        <p:nvGrpSpPr>
          <p:cNvPr id="43" name="Group 4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4" name="Rectangle 4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D8C0E1A-B69B-4D43-B910-713E121A08D5}"/>
              </a:ext>
            </a:extLst>
          </p:cNvPr>
          <p:cNvPicPr/>
          <p:nvPr/>
        </p:nvPicPr>
        <p:blipFill rotWithShape="1">
          <a:blip r:embed="rId3">
            <a:extLst>
              <a:ext uri="{28A0092B-C50C-407E-A947-70E740481C1C}">
                <a14:useLocalDpi xmlns:a14="http://schemas.microsoft.com/office/drawing/2010/main" val="0"/>
              </a:ext>
            </a:extLst>
          </a:blip>
          <a:srcRect l="-1041" r="12314" b="2"/>
          <a:stretch/>
        </p:blipFill>
        <p:spPr bwMode="auto">
          <a:xfrm>
            <a:off x="3915728" y="2203079"/>
            <a:ext cx="8109586" cy="3474720"/>
          </a:xfrm>
          <a:prstGeom prst="rect">
            <a:avLst/>
          </a:prstGeom>
          <a:noFill/>
        </p:spPr>
      </p:pic>
      <p:sp>
        <p:nvSpPr>
          <p:cNvPr id="21" name="Flowchart: Alternate Process 20">
            <a:extLst>
              <a:ext uri="{FF2B5EF4-FFF2-40B4-BE49-F238E27FC236}">
                <a16:creationId xmlns:a16="http://schemas.microsoft.com/office/drawing/2014/main" id="{1D4A4D95-CC5A-45A2-B441-6D86FFC224C3}"/>
              </a:ext>
            </a:extLst>
          </p:cNvPr>
          <p:cNvSpPr/>
          <p:nvPr/>
        </p:nvSpPr>
        <p:spPr>
          <a:xfrm>
            <a:off x="11016615" y="2961729"/>
            <a:ext cx="81177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2" name="Flowchart: Alternate Process 21">
            <a:extLst>
              <a:ext uri="{FF2B5EF4-FFF2-40B4-BE49-F238E27FC236}">
                <a16:creationId xmlns:a16="http://schemas.microsoft.com/office/drawing/2014/main" id="{A30118C9-DB3C-4E08-8512-32F6C27D7F1C}"/>
              </a:ext>
            </a:extLst>
          </p:cNvPr>
          <p:cNvSpPr/>
          <p:nvPr/>
        </p:nvSpPr>
        <p:spPr>
          <a:xfrm>
            <a:off x="10975011" y="5143153"/>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4" name="Flowchart: Connector 23">
            <a:extLst>
              <a:ext uri="{FF2B5EF4-FFF2-40B4-BE49-F238E27FC236}">
                <a16:creationId xmlns:a16="http://schemas.microsoft.com/office/drawing/2014/main" id="{A28628B0-E3DA-4929-B9FD-5DB4A986C0E3}"/>
              </a:ext>
            </a:extLst>
          </p:cNvPr>
          <p:cNvSpPr/>
          <p:nvPr/>
        </p:nvSpPr>
        <p:spPr>
          <a:xfrm>
            <a:off x="9359203" y="392363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1</a:t>
            </a:r>
          </a:p>
        </p:txBody>
      </p:sp>
      <p:cxnSp>
        <p:nvCxnSpPr>
          <p:cNvPr id="29" name="Straight Arrow Connector 28">
            <a:extLst>
              <a:ext uri="{FF2B5EF4-FFF2-40B4-BE49-F238E27FC236}">
                <a16:creationId xmlns:a16="http://schemas.microsoft.com/office/drawing/2014/main" id="{5E6165F6-95AE-4A6D-B1D9-9F547A0D09A3}"/>
              </a:ext>
            </a:extLst>
          </p:cNvPr>
          <p:cNvCxnSpPr>
            <a:cxnSpLocks/>
            <a:stCxn id="24" idx="6"/>
            <a:endCxn id="21" idx="1"/>
          </p:cNvCxnSpPr>
          <p:nvPr/>
        </p:nvCxnSpPr>
        <p:spPr>
          <a:xfrm flipV="1">
            <a:off x="9714237" y="3107551"/>
            <a:ext cx="1302378" cy="97094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31" name="Straight Arrow Connector 30">
            <a:extLst>
              <a:ext uri="{FF2B5EF4-FFF2-40B4-BE49-F238E27FC236}">
                <a16:creationId xmlns:a16="http://schemas.microsoft.com/office/drawing/2014/main" id="{6139AE87-3A0D-4376-A7BD-5BE12E0A6F99}"/>
              </a:ext>
            </a:extLst>
          </p:cNvPr>
          <p:cNvCxnSpPr>
            <a:cxnSpLocks/>
            <a:stCxn id="24" idx="6"/>
            <a:endCxn id="22" idx="1"/>
          </p:cNvCxnSpPr>
          <p:nvPr/>
        </p:nvCxnSpPr>
        <p:spPr>
          <a:xfrm>
            <a:off x="9714237" y="4078492"/>
            <a:ext cx="1260774" cy="12104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3" name="Flowchart: Alternate Process 32">
            <a:extLst>
              <a:ext uri="{FF2B5EF4-FFF2-40B4-BE49-F238E27FC236}">
                <a16:creationId xmlns:a16="http://schemas.microsoft.com/office/drawing/2014/main" id="{FC739AA0-AE71-48FE-B2DF-473C5881EBEA}"/>
              </a:ext>
            </a:extLst>
          </p:cNvPr>
          <p:cNvSpPr/>
          <p:nvPr/>
        </p:nvSpPr>
        <p:spPr>
          <a:xfrm>
            <a:off x="5046650" y="5143152"/>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5" name="Flowchart: Connector 34">
            <a:extLst>
              <a:ext uri="{FF2B5EF4-FFF2-40B4-BE49-F238E27FC236}">
                <a16:creationId xmlns:a16="http://schemas.microsoft.com/office/drawing/2014/main" id="{03361E88-11C9-43FB-B892-4A5EBC309E3A}"/>
              </a:ext>
            </a:extLst>
          </p:cNvPr>
          <p:cNvSpPr/>
          <p:nvPr/>
        </p:nvSpPr>
        <p:spPr>
          <a:xfrm>
            <a:off x="4895070" y="492335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2</a:t>
            </a:r>
          </a:p>
        </p:txBody>
      </p:sp>
      <p:sp>
        <p:nvSpPr>
          <p:cNvPr id="37" name="Content Placeholder 2">
            <a:extLst>
              <a:ext uri="{FF2B5EF4-FFF2-40B4-BE49-F238E27FC236}">
                <a16:creationId xmlns:a16="http://schemas.microsoft.com/office/drawing/2014/main" id="{FF9B86E2-090C-419A-ABDC-DD7633EA326F}"/>
              </a:ext>
            </a:extLst>
          </p:cNvPr>
          <p:cNvSpPr txBox="1">
            <a:spLocks/>
          </p:cNvSpPr>
          <p:nvPr/>
        </p:nvSpPr>
        <p:spPr>
          <a:xfrm>
            <a:off x="167639" y="2466975"/>
            <a:ext cx="3803904" cy="3805809"/>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b="0" i="0" u="none" strike="noStrike" kern="1200" cap="none" spc="0" normalizeH="0" baseline="0" noProof="0">
                <a:ln>
                  <a:noFill/>
                </a:ln>
                <a:solidFill>
                  <a:srgbClr val="003DA5">
                    <a:lumMod val="50000"/>
                  </a:srgbClr>
                </a:solidFill>
                <a:effectLst/>
                <a:uLnTx/>
                <a:uFillTx/>
                <a:latin typeface="Calibri"/>
                <a:ea typeface="+mn-ea"/>
                <a:cs typeface="+mn-cs"/>
              </a:rPr>
              <a:t>From the </a:t>
            </a:r>
            <a:r>
              <a:rPr kumimoji="0" lang="en-US" b="1" i="0" u="none" strike="noStrike" kern="1200" cap="none" spc="0" normalizeH="0" baseline="0" noProof="0">
                <a:ln>
                  <a:noFill/>
                </a:ln>
                <a:solidFill>
                  <a:srgbClr val="003DA5">
                    <a:lumMod val="50000"/>
                  </a:srgbClr>
                </a:solidFill>
                <a:effectLst/>
                <a:uLnTx/>
                <a:uFillTx/>
                <a:latin typeface="Calibri"/>
                <a:ea typeface="+mn-ea"/>
                <a:cs typeface="+mn-cs"/>
              </a:rPr>
              <a:t>My Records </a:t>
            </a:r>
            <a:r>
              <a:rPr kumimoji="0" lang="en-US" b="0" i="0" u="none" strike="noStrike" kern="1200" cap="none" spc="0" normalizeH="0" baseline="0" noProof="0">
                <a:ln>
                  <a:noFill/>
                </a:ln>
                <a:solidFill>
                  <a:srgbClr val="003DA5">
                    <a:lumMod val="50000"/>
                  </a:srgbClr>
                </a:solidFill>
                <a:effectLst/>
                <a:uLnTx/>
                <a:uFillTx/>
                <a:latin typeface="Calibri"/>
                <a:ea typeface="+mn-ea"/>
                <a:cs typeface="+mn-cs"/>
              </a:rPr>
              <a:t>page, the </a:t>
            </a:r>
            <a:r>
              <a:rPr kumimoji="0" lang="en-US" b="1" i="0" u="none" strike="noStrike" kern="1200" cap="none" spc="0" normalizeH="0" baseline="0" noProof="0">
                <a:ln>
                  <a:noFill/>
                </a:ln>
                <a:solidFill>
                  <a:srgbClr val="003DA5">
                    <a:lumMod val="50000"/>
                  </a:srgbClr>
                </a:solidFill>
                <a:effectLst/>
                <a:uLnTx/>
                <a:uFillTx/>
                <a:latin typeface="Calibri"/>
                <a:ea typeface="+mn-ea"/>
                <a:cs typeface="+mn-cs"/>
              </a:rPr>
              <a:t>Status</a:t>
            </a:r>
            <a:r>
              <a:rPr kumimoji="0" lang="en-US" b="0" i="0" u="none" strike="noStrike" kern="1200" cap="none" spc="0" normalizeH="0" baseline="0" noProof="0">
                <a:ln>
                  <a:noFill/>
                </a:ln>
                <a:solidFill>
                  <a:srgbClr val="003DA5">
                    <a:lumMod val="50000"/>
                  </a:srgbClr>
                </a:solidFill>
                <a:effectLst/>
                <a:uLnTx/>
                <a:uFillTx/>
                <a:latin typeface="Calibri"/>
                <a:ea typeface="+mn-ea"/>
                <a:cs typeface="+mn-cs"/>
              </a:rPr>
              <a:t> of the permit will show as </a:t>
            </a:r>
            <a:r>
              <a:rPr kumimoji="0" lang="en-US" b="1" i="0" u="none" strike="noStrike" kern="1200" cap="none" spc="0" normalizeH="0" baseline="0" noProof="0">
                <a:ln>
                  <a:noFill/>
                </a:ln>
                <a:solidFill>
                  <a:srgbClr val="003DA5">
                    <a:lumMod val="50000"/>
                  </a:srgbClr>
                </a:solidFill>
                <a:effectLst/>
                <a:uLnTx/>
                <a:uFillTx/>
                <a:latin typeface="Calibri"/>
                <a:ea typeface="+mn-ea"/>
                <a:cs typeface="+mn-cs"/>
              </a:rPr>
              <a:t>Awaiting Corrections</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endParaRPr kumimoji="0" lang="en-US" b="0" i="0" u="none" strike="noStrike" kern="1200" cap="none" spc="0" normalizeH="0" baseline="0" noProof="0">
              <a:ln>
                <a:noFill/>
              </a:ln>
              <a:solidFill>
                <a:srgbClr val="003DA5">
                  <a:lumMod val="50000"/>
                </a:srgbClr>
              </a:solidFill>
              <a:effectLst/>
              <a:uLnTx/>
              <a:uFillTx/>
              <a:latin typeface="Calibri"/>
              <a:ea typeface="+mn-ea"/>
              <a:cs typeface="+mn-cs"/>
            </a:endParaRPr>
          </a:p>
          <a:p>
            <a:pPr marL="400050" marR="0" lvl="0" indent="-457200" algn="l" defTabSz="914400" rtl="0" eaLnBrk="1" fontAlgn="auto" latinLnBrk="0" hangingPunct="1">
              <a:lnSpc>
                <a:spcPct val="90000"/>
              </a:lnSpc>
              <a:spcBef>
                <a:spcPts val="750"/>
              </a:spcBef>
              <a:spcAft>
                <a:spcPts val="0"/>
              </a:spcAft>
              <a:buClrTx/>
              <a:buSzTx/>
              <a:buFont typeface="+mj-lt"/>
              <a:buAutoNum type="arabicPeriod"/>
              <a:tabLst/>
              <a:defRPr/>
            </a:pPr>
            <a:r>
              <a:rPr kumimoji="0" lang="en-US" b="0" i="0" u="none" strike="noStrike" kern="1200" cap="none" spc="0" normalizeH="0" baseline="0" noProof="0">
                <a:ln>
                  <a:noFill/>
                </a:ln>
                <a:solidFill>
                  <a:srgbClr val="003DA5">
                    <a:lumMod val="50000"/>
                  </a:srgbClr>
                </a:solidFill>
                <a:effectLst/>
                <a:uLnTx/>
                <a:uFillTx/>
                <a:latin typeface="Calibri"/>
                <a:ea typeface="+mn-ea"/>
                <a:cs typeface="+mn-cs"/>
              </a:rPr>
              <a:t>Click on the blue hyperlink permit number</a:t>
            </a: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3DA5">
                  <a:lumMod val="50000"/>
                </a:srgbClr>
              </a:solidFill>
              <a:effectLst/>
              <a:uLnTx/>
              <a:uFillTx/>
              <a:latin typeface="Calibri"/>
              <a:ea typeface="+mn-ea"/>
              <a:cs typeface="+mn-cs"/>
            </a:endParaRPr>
          </a:p>
          <a:p>
            <a:pPr marL="8001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53277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649FF6-0D9E-4EFF-9E06-F3BDFFD68F6E}"/>
              </a:ext>
            </a:extLst>
          </p:cNvPr>
          <p:cNvSpPr>
            <a:spLocks noGrp="1"/>
          </p:cNvSpPr>
          <p:nvPr>
            <p:ph type="title"/>
          </p:nvPr>
        </p:nvSpPr>
        <p:spPr>
          <a:xfrm>
            <a:off x="1016805" y="1345958"/>
            <a:ext cx="4193196" cy="4166085"/>
          </a:xfrm>
        </p:spPr>
        <p:txBody>
          <a:bodyPr>
            <a:normAutofit/>
          </a:bodyPr>
          <a:lstStyle/>
          <a:p>
            <a:r>
              <a:rPr lang="en-US" sz="4600"/>
              <a:t>Street Use 101 </a:t>
            </a:r>
          </a:p>
        </p:txBody>
      </p:sp>
      <p:grpSp>
        <p:nvGrpSpPr>
          <p:cNvPr id="14" name="Group 13">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15"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91F8BD3F-5BF9-47DA-A565-1CE633517B47}"/>
              </a:ext>
            </a:extLst>
          </p:cNvPr>
          <p:cNvSpPr>
            <a:spLocks noGrp="1"/>
          </p:cNvSpPr>
          <p:nvPr>
            <p:ph idx="1"/>
          </p:nvPr>
        </p:nvSpPr>
        <p:spPr>
          <a:xfrm>
            <a:off x="5936072" y="702944"/>
            <a:ext cx="6058949" cy="5996620"/>
          </a:xfrm>
        </p:spPr>
        <p:txBody>
          <a:bodyPr anchor="ctr">
            <a:normAutofit fontScale="92500" lnSpcReduction="20000"/>
          </a:bodyPr>
          <a:lstStyle/>
          <a:p>
            <a:r>
              <a:rPr lang="en-US" sz="2800">
                <a:solidFill>
                  <a:schemeClr val="tx2"/>
                </a:solidFill>
              </a:rPr>
              <a:t>Portal improvements</a:t>
            </a:r>
          </a:p>
          <a:p>
            <a:r>
              <a:rPr lang="en-US" sz="2800"/>
              <a:t>SIP vs. SIP Lite overview</a:t>
            </a:r>
          </a:p>
          <a:p>
            <a:r>
              <a:rPr lang="en-US" sz="2800">
                <a:solidFill>
                  <a:schemeClr val="tx2"/>
                </a:solidFill>
              </a:rPr>
              <a:t>Accela basics:</a:t>
            </a:r>
          </a:p>
          <a:p>
            <a:pPr lvl="1"/>
            <a:r>
              <a:rPr lang="en-US" sz="2500">
                <a:solidFill>
                  <a:schemeClr val="tx2"/>
                </a:solidFill>
              </a:rPr>
              <a:t>How to request a change to an existing contact</a:t>
            </a:r>
          </a:p>
          <a:p>
            <a:pPr lvl="1"/>
            <a:r>
              <a:rPr lang="en-US" sz="2500">
                <a:solidFill>
                  <a:schemeClr val="tx2"/>
                </a:solidFill>
              </a:rPr>
              <a:t>How to set the permit priority </a:t>
            </a:r>
          </a:p>
          <a:p>
            <a:pPr lvl="1"/>
            <a:r>
              <a:rPr lang="en-US" sz="2500">
                <a:solidFill>
                  <a:schemeClr val="tx2"/>
                </a:solidFill>
              </a:rPr>
              <a:t>How to view invoices</a:t>
            </a:r>
          </a:p>
          <a:p>
            <a:pPr lvl="1"/>
            <a:r>
              <a:rPr lang="en-US" sz="2500">
                <a:solidFill>
                  <a:schemeClr val="tx2"/>
                </a:solidFill>
              </a:rPr>
              <a:t>How to upload a document in the application w/ live demo</a:t>
            </a:r>
          </a:p>
          <a:p>
            <a:pPr lvl="1"/>
            <a:r>
              <a:rPr lang="en-US" sz="2500">
                <a:solidFill>
                  <a:schemeClr val="tx2"/>
                </a:solidFill>
              </a:rPr>
              <a:t>How to response to corrections w/ live demo</a:t>
            </a:r>
          </a:p>
          <a:p>
            <a:r>
              <a:rPr lang="en-US" sz="2800"/>
              <a:t>Temporary No Park permit requirements </a:t>
            </a:r>
          </a:p>
          <a:p>
            <a:r>
              <a:rPr lang="en-US" sz="2800">
                <a:solidFill>
                  <a:schemeClr val="tx2"/>
                </a:solidFill>
              </a:rPr>
              <a:t>Date change amendment vs. job start rules</a:t>
            </a:r>
          </a:p>
          <a:p>
            <a:r>
              <a:rPr lang="en-US" sz="2800"/>
              <a:t>Utility permit amendment rules</a:t>
            </a:r>
          </a:p>
          <a:p>
            <a:r>
              <a:rPr lang="en-US" sz="2800">
                <a:solidFill>
                  <a:schemeClr val="tx2"/>
                </a:solidFill>
              </a:rPr>
              <a:t>Use fees overview</a:t>
            </a:r>
          </a:p>
          <a:p>
            <a:r>
              <a:rPr lang="en-US" sz="2800"/>
              <a:t>How to get help</a:t>
            </a:r>
          </a:p>
          <a:p>
            <a:r>
              <a:rPr lang="en-US" sz="2800">
                <a:solidFill>
                  <a:schemeClr val="tx2"/>
                </a:solidFill>
              </a:rPr>
              <a:t>Open Q&amp;A </a:t>
            </a:r>
          </a:p>
        </p:txBody>
      </p:sp>
    </p:spTree>
    <p:extLst>
      <p:ext uri="{BB962C8B-B14F-4D97-AF65-F5344CB8AC3E}">
        <p14:creationId xmlns:p14="http://schemas.microsoft.com/office/powerpoint/2010/main" val="1898111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08638" y="386930"/>
            <a:ext cx="9236700" cy="1188950"/>
          </a:xfrm>
        </p:spPr>
        <p:txBody>
          <a:bodyPr vert="horz" lIns="91440" tIns="45720" rIns="91440" bIns="45720" rtlCol="0" anchor="b">
            <a:normAutofit/>
          </a:bodyPr>
          <a:lstStyle/>
          <a:p>
            <a:pPr defTabSz="914400"/>
            <a:r>
              <a:rPr lang="en-US" sz="5400" kern="1200">
                <a:solidFill>
                  <a:schemeClr val="tx1"/>
                </a:solidFill>
                <a:latin typeface="+mj-lt"/>
                <a:ea typeface="+mj-ea"/>
                <a:cs typeface="+mj-cs"/>
              </a:rPr>
              <a:t>How to respond to corrections </a:t>
            </a:r>
          </a:p>
        </p:txBody>
      </p:sp>
      <p:grpSp>
        <p:nvGrpSpPr>
          <p:cNvPr id="43" name="Group 4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4" name="Rectangle 4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A35E99D0-9075-47F0-8BA8-CD1C7C27BD89}"/>
              </a:ext>
            </a:extLst>
          </p:cNvPr>
          <p:cNvSpPr txBox="1">
            <a:spLocks/>
          </p:cNvSpPr>
          <p:nvPr/>
        </p:nvSpPr>
        <p:spPr>
          <a:xfrm>
            <a:off x="170121" y="2386584"/>
            <a:ext cx="5556724" cy="3964340"/>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r>
              <a:rPr kumimoji="0" lang="en-US" b="0" i="0" u="none" strike="noStrike" kern="1200" cap="none" spc="0" normalizeH="0" baseline="0" noProof="0">
                <a:ln>
                  <a:noFill/>
                </a:ln>
                <a:solidFill>
                  <a:srgbClr val="003DA5">
                    <a:lumMod val="50000"/>
                  </a:srgbClr>
                </a:solidFill>
                <a:effectLst/>
                <a:uLnTx/>
                <a:uFillTx/>
                <a:latin typeface="Calibri"/>
                <a:ea typeface="+mn-ea"/>
                <a:cs typeface="+mn-cs"/>
              </a:rPr>
              <a:t>Click on the </a:t>
            </a:r>
            <a:r>
              <a:rPr kumimoji="0" lang="en-US" b="1" i="0" u="none" strike="noStrike" kern="1200" cap="none" spc="0" normalizeH="0" baseline="0" noProof="0">
                <a:ln>
                  <a:noFill/>
                </a:ln>
                <a:solidFill>
                  <a:srgbClr val="003DA5">
                    <a:lumMod val="50000"/>
                  </a:srgbClr>
                </a:solidFill>
                <a:effectLst/>
                <a:uLnTx/>
                <a:uFillTx/>
                <a:latin typeface="Calibri"/>
                <a:ea typeface="+mn-ea"/>
                <a:cs typeface="+mn-cs"/>
              </a:rPr>
              <a:t>Status</a:t>
            </a:r>
            <a:r>
              <a:rPr kumimoji="0" lang="en-US" b="0" i="0" u="none" strike="noStrike" kern="1200" cap="none" spc="0" normalizeH="0" baseline="0" noProof="0">
                <a:ln>
                  <a:noFill/>
                </a:ln>
                <a:solidFill>
                  <a:srgbClr val="003DA5">
                    <a:lumMod val="50000"/>
                  </a:srgbClr>
                </a:solidFill>
                <a:effectLst/>
                <a:uLnTx/>
                <a:uFillTx/>
                <a:latin typeface="Calibri"/>
                <a:ea typeface="+mn-ea"/>
                <a:cs typeface="+mn-cs"/>
              </a:rPr>
              <a:t> tab</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2000" b="0" i="0" u="none" strike="noStrike" kern="1200" cap="none" spc="0" normalizeH="0" baseline="0" noProof="0">
                <a:ln>
                  <a:noFill/>
                </a:ln>
                <a:solidFill>
                  <a:srgbClr val="003DA5">
                    <a:lumMod val="50000"/>
                  </a:srgbClr>
                </a:solidFill>
                <a:effectLst/>
                <a:uLnTx/>
                <a:uFillTx/>
                <a:latin typeface="Calibri"/>
                <a:ea typeface="+mn-ea"/>
                <a:cs typeface="+mn-cs"/>
              </a:rPr>
              <a:t>The red banner will indicate what document is required</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2000" b="0" i="0" u="none" strike="noStrike" kern="1200" cap="none" spc="0" normalizeH="0" baseline="0" noProof="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2000" b="0" i="0" u="none" strike="noStrike" kern="1200" cap="none" spc="0" normalizeH="0" baseline="0" noProof="0">
                <a:ln>
                  <a:noFill/>
                </a:ln>
                <a:solidFill>
                  <a:srgbClr val="003DA5">
                    <a:lumMod val="50000"/>
                  </a:srgbClr>
                </a:solidFill>
                <a:effectLst/>
                <a:uLnTx/>
                <a:uFillTx/>
                <a:latin typeface="Calibri"/>
                <a:ea typeface="+mn-ea"/>
                <a:cs typeface="+mn-cs"/>
              </a:rPr>
              <a:t>Click on the </a:t>
            </a:r>
            <a:r>
              <a:rPr kumimoji="0" lang="en-US" sz="2000" b="1" i="0" u="none" strike="noStrike" kern="1200" cap="none" spc="0" normalizeH="0" baseline="0" noProof="0">
                <a:ln>
                  <a:noFill/>
                </a:ln>
                <a:solidFill>
                  <a:srgbClr val="003DA5">
                    <a:lumMod val="50000"/>
                  </a:srgbClr>
                </a:solidFill>
                <a:effectLst/>
                <a:uLnTx/>
                <a:uFillTx/>
                <a:latin typeface="Calibri"/>
                <a:ea typeface="+mn-ea"/>
                <a:cs typeface="+mn-cs"/>
              </a:rPr>
              <a:t>View Condition </a:t>
            </a:r>
            <a:r>
              <a:rPr kumimoji="0" lang="en-US" sz="2000" b="0" i="0" u="none" strike="noStrike" kern="1200" cap="none" spc="0" normalizeH="0" baseline="0" noProof="0">
                <a:ln>
                  <a:noFill/>
                </a:ln>
                <a:solidFill>
                  <a:srgbClr val="003DA5">
                    <a:lumMod val="50000"/>
                  </a:srgbClr>
                </a:solidFill>
                <a:effectLst/>
                <a:uLnTx/>
                <a:uFillTx/>
                <a:latin typeface="Calibri"/>
                <a:ea typeface="+mn-ea"/>
                <a:cs typeface="+mn-cs"/>
              </a:rPr>
              <a:t>button for more information about each document/condition</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2000" b="0" i="0" u="none" strike="noStrike" kern="1200" cap="none" spc="0" normalizeH="0" baseline="0" noProof="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2000" b="0" i="0" u="none" strike="noStrike" kern="1200" cap="none" spc="0" normalizeH="0" baseline="0" noProof="0">
                <a:ln>
                  <a:noFill/>
                </a:ln>
                <a:solidFill>
                  <a:srgbClr val="003DA5">
                    <a:lumMod val="50000"/>
                  </a:srgbClr>
                </a:solidFill>
                <a:effectLst/>
                <a:uLnTx/>
                <a:uFillTx/>
                <a:latin typeface="Calibri"/>
                <a:ea typeface="+mn-ea"/>
                <a:cs typeface="+mn-cs"/>
              </a:rPr>
              <a:t>The </a:t>
            </a:r>
            <a:r>
              <a:rPr kumimoji="0" lang="en-US" sz="2000" b="1" i="0" u="none" strike="noStrike" kern="1200" cap="none" spc="0" normalizeH="0" baseline="0" noProof="0">
                <a:ln>
                  <a:noFill/>
                </a:ln>
                <a:solidFill>
                  <a:srgbClr val="003DA5">
                    <a:lumMod val="50000"/>
                  </a:srgbClr>
                </a:solidFill>
                <a:effectLst/>
                <a:uLnTx/>
                <a:uFillTx/>
                <a:latin typeface="Calibri"/>
                <a:ea typeface="+mn-ea"/>
                <a:cs typeface="+mn-cs"/>
              </a:rPr>
              <a:t>Review Evaluation </a:t>
            </a:r>
            <a:r>
              <a:rPr kumimoji="0" lang="en-US" sz="2000" b="0" i="0" u="none" strike="noStrike" kern="1200" cap="none" spc="0" normalizeH="0" baseline="0" noProof="0">
                <a:ln>
                  <a:noFill/>
                </a:ln>
                <a:solidFill>
                  <a:srgbClr val="003DA5">
                    <a:lumMod val="50000"/>
                  </a:srgbClr>
                </a:solidFill>
                <a:effectLst/>
                <a:uLnTx/>
                <a:uFillTx/>
                <a:latin typeface="Calibri"/>
                <a:ea typeface="+mn-ea"/>
                <a:cs typeface="+mn-cs"/>
              </a:rPr>
              <a:t>task shows an asterisk indicating there has been at least one corrections cycle</a:t>
            </a: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endParaRPr kumimoji="0" lang="en-US" sz="2000" b="0" i="0" u="none" strike="noStrike" kern="1200" cap="none" spc="0" normalizeH="0" baseline="0" noProof="0">
              <a:ln>
                <a:noFill/>
              </a:ln>
              <a:solidFill>
                <a:srgbClr val="003DA5">
                  <a:lumMod val="50000"/>
                </a:srgbClr>
              </a:solidFill>
              <a:effectLst/>
              <a:uLnTx/>
              <a:uFillTx/>
              <a:latin typeface="Calibri"/>
              <a:ea typeface="+mn-ea"/>
              <a:cs typeface="+mn-cs"/>
            </a:endParaRPr>
          </a:p>
          <a:p>
            <a:pPr marL="742950" marR="0" lvl="1" indent="-457200" algn="l" defTabSz="914400" rtl="0" eaLnBrk="1" fontAlgn="auto" latinLnBrk="0" hangingPunct="1">
              <a:lnSpc>
                <a:spcPct val="90000"/>
              </a:lnSpc>
              <a:spcBef>
                <a:spcPts val="375"/>
              </a:spcBef>
              <a:spcAft>
                <a:spcPts val="0"/>
              </a:spcAft>
              <a:buClrTx/>
              <a:buSzTx/>
              <a:buFont typeface="+mj-lt"/>
              <a:buAutoNum type="alphaLcPeriod"/>
              <a:tabLst/>
              <a:defRPr/>
            </a:pPr>
            <a:r>
              <a:rPr kumimoji="0" lang="en-US" sz="2000" b="0" i="0" u="none" strike="noStrike" kern="1200" cap="none" spc="0" normalizeH="0" baseline="0" noProof="0">
                <a:ln>
                  <a:noFill/>
                </a:ln>
                <a:solidFill>
                  <a:srgbClr val="003DA5">
                    <a:lumMod val="50000"/>
                  </a:srgbClr>
                </a:solidFill>
                <a:effectLst/>
                <a:uLnTx/>
                <a:uFillTx/>
                <a:latin typeface="Calibri"/>
                <a:ea typeface="+mn-ea"/>
                <a:cs typeface="+mn-cs"/>
              </a:rPr>
              <a:t>The </a:t>
            </a:r>
            <a:r>
              <a:rPr kumimoji="0" lang="en-US" sz="2000" b="1" i="0" u="none" strike="noStrike" kern="1200" cap="none" spc="0" normalizeH="0" baseline="0" noProof="0">
                <a:ln>
                  <a:noFill/>
                </a:ln>
                <a:solidFill>
                  <a:srgbClr val="003DA5">
                    <a:lumMod val="50000"/>
                  </a:srgbClr>
                </a:solidFill>
                <a:effectLst/>
                <a:uLnTx/>
                <a:uFillTx/>
                <a:latin typeface="Calibri"/>
                <a:ea typeface="+mn-ea"/>
                <a:cs typeface="+mn-cs"/>
              </a:rPr>
              <a:t>Screening</a:t>
            </a:r>
            <a:r>
              <a:rPr kumimoji="0" lang="en-US" sz="2000" b="0" i="0" u="none" strike="noStrike" kern="1200" cap="none" spc="0" normalizeH="0" baseline="0" noProof="0">
                <a:ln>
                  <a:noFill/>
                </a:ln>
                <a:solidFill>
                  <a:srgbClr val="003DA5">
                    <a:lumMod val="50000"/>
                  </a:srgbClr>
                </a:solidFill>
                <a:effectLst/>
                <a:uLnTx/>
                <a:uFillTx/>
                <a:latin typeface="Calibri"/>
                <a:ea typeface="+mn-ea"/>
                <a:cs typeface="+mn-cs"/>
              </a:rPr>
              <a:t> task shows as </a:t>
            </a:r>
            <a:r>
              <a:rPr kumimoji="0" lang="en-US" sz="2000" b="1" i="0" u="none" strike="noStrike" kern="1200" cap="none" spc="0" normalizeH="0" baseline="0" noProof="0">
                <a:ln>
                  <a:noFill/>
                </a:ln>
                <a:solidFill>
                  <a:srgbClr val="003DA5">
                    <a:lumMod val="50000"/>
                  </a:srgbClr>
                </a:solidFill>
                <a:effectLst/>
                <a:uLnTx/>
                <a:uFillTx/>
                <a:latin typeface="Calibri"/>
                <a:ea typeface="+mn-ea"/>
                <a:cs typeface="+mn-cs"/>
              </a:rPr>
              <a:t>In Process </a:t>
            </a:r>
            <a:r>
              <a:rPr kumimoji="0" lang="en-US" sz="2000" b="0" i="0" u="none" strike="noStrike" kern="1200" cap="none" spc="0" normalizeH="0" baseline="0" noProof="0">
                <a:ln>
                  <a:noFill/>
                </a:ln>
                <a:solidFill>
                  <a:srgbClr val="003DA5">
                    <a:lumMod val="50000"/>
                  </a:srgbClr>
                </a:solidFill>
                <a:effectLst/>
                <a:uLnTx/>
                <a:uFillTx/>
                <a:latin typeface="Calibri"/>
                <a:ea typeface="+mn-ea"/>
                <a:cs typeface="+mn-cs"/>
              </a:rPr>
              <a:t>with the hourglass because that is the beginning of the review process </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endParaRPr kumimoji="0" lang="en-US" b="0" i="0" u="none" strike="noStrike" kern="1200" cap="none" spc="0" normalizeH="0" baseline="0" noProof="0">
              <a:ln>
                <a:noFill/>
              </a:ln>
              <a:solidFill>
                <a:srgbClr val="003DA5">
                  <a:lumMod val="50000"/>
                </a:srgbClr>
              </a:solidFill>
              <a:effectLst/>
              <a:uLnTx/>
              <a:uFillTx/>
              <a:latin typeface="Calibri"/>
              <a:ea typeface="+mn-ea"/>
              <a:cs typeface="+mn-cs"/>
            </a:endParaRPr>
          </a:p>
          <a:p>
            <a:pPr marL="571500" marR="0" lvl="1" indent="0" algn="l" defTabSz="914400" rtl="0" eaLnBrk="1" fontAlgn="auto" latinLnBrk="0" hangingPunct="1">
              <a:lnSpc>
                <a:spcPct val="90000"/>
              </a:lnSpc>
              <a:spcBef>
                <a:spcPts val="375"/>
              </a:spcBef>
              <a:spcAft>
                <a:spcPts val="0"/>
              </a:spcAft>
              <a:buClrTx/>
              <a:buSzTx/>
              <a:buNone/>
              <a:tabLst/>
              <a:defRPr/>
            </a:pPr>
            <a:endParaRPr kumimoji="0" lang="en-US" sz="2400" b="0" i="0" u="none" strike="noStrike" kern="1200" cap="none" spc="0" normalizeH="0" baseline="0" noProof="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rgbClr val="003DA5">
                  <a:lumMod val="50000"/>
                </a:srgbClr>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474675C4-E820-45A9-9A62-C30109623F12}"/>
              </a:ext>
            </a:extLst>
          </p:cNvPr>
          <p:cNvPicPr/>
          <p:nvPr/>
        </p:nvPicPr>
        <p:blipFill rotWithShape="1">
          <a:blip r:embed="rId3"/>
          <a:srcRect t="-823"/>
          <a:stretch/>
        </p:blipFill>
        <p:spPr>
          <a:xfrm>
            <a:off x="6200640" y="1575880"/>
            <a:ext cx="5943600" cy="5153840"/>
          </a:xfrm>
          <a:prstGeom prst="rect">
            <a:avLst/>
          </a:prstGeom>
          <a:ln>
            <a:noFill/>
          </a:ln>
          <a:effectLst>
            <a:outerShdw blurRad="292100" dist="139700" dir="2700000" algn="tl" rotWithShape="0">
              <a:srgbClr val="333333">
                <a:alpha val="65000"/>
              </a:srgbClr>
            </a:outerShdw>
          </a:effectLst>
        </p:spPr>
      </p:pic>
      <p:sp>
        <p:nvSpPr>
          <p:cNvPr id="19" name="Flowchart: Alternate Process 18">
            <a:extLst>
              <a:ext uri="{FF2B5EF4-FFF2-40B4-BE49-F238E27FC236}">
                <a16:creationId xmlns:a16="http://schemas.microsoft.com/office/drawing/2014/main" id="{2C600AC8-1917-4759-9AA2-A7F1EBDAA4F2}"/>
              </a:ext>
            </a:extLst>
          </p:cNvPr>
          <p:cNvSpPr/>
          <p:nvPr/>
        </p:nvSpPr>
        <p:spPr>
          <a:xfrm>
            <a:off x="7123260" y="2734576"/>
            <a:ext cx="528638" cy="24900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3" name="Flowchart: Connector 22">
            <a:extLst>
              <a:ext uri="{FF2B5EF4-FFF2-40B4-BE49-F238E27FC236}">
                <a16:creationId xmlns:a16="http://schemas.microsoft.com/office/drawing/2014/main" id="{80D391B4-5633-4994-AFB0-AC0C40ADBF41}"/>
              </a:ext>
            </a:extLst>
          </p:cNvPr>
          <p:cNvSpPr/>
          <p:nvPr/>
        </p:nvSpPr>
        <p:spPr>
          <a:xfrm>
            <a:off x="9028269" y="330196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a</a:t>
            </a:r>
          </a:p>
        </p:txBody>
      </p:sp>
      <p:cxnSp>
        <p:nvCxnSpPr>
          <p:cNvPr id="25" name="Straight Arrow Connector 24">
            <a:extLst>
              <a:ext uri="{FF2B5EF4-FFF2-40B4-BE49-F238E27FC236}">
                <a16:creationId xmlns:a16="http://schemas.microsoft.com/office/drawing/2014/main" id="{61636895-6BD0-40E7-AC9A-51D4D1AF5EB7}"/>
              </a:ext>
            </a:extLst>
          </p:cNvPr>
          <p:cNvCxnSpPr>
            <a:cxnSpLocks/>
            <a:stCxn id="23" idx="4"/>
          </p:cNvCxnSpPr>
          <p:nvPr/>
        </p:nvCxnSpPr>
        <p:spPr>
          <a:xfrm flipH="1">
            <a:off x="9028269" y="3611676"/>
            <a:ext cx="177517" cy="31371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6" name="Flowchart: Connector 25">
            <a:extLst>
              <a:ext uri="{FF2B5EF4-FFF2-40B4-BE49-F238E27FC236}">
                <a16:creationId xmlns:a16="http://schemas.microsoft.com/office/drawing/2014/main" id="{139CAF1A-3D7F-4C19-9892-A7E1B1D9971F}"/>
              </a:ext>
            </a:extLst>
          </p:cNvPr>
          <p:cNvSpPr/>
          <p:nvPr/>
        </p:nvSpPr>
        <p:spPr>
          <a:xfrm>
            <a:off x="6945743" y="246740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3</a:t>
            </a:r>
          </a:p>
        </p:txBody>
      </p:sp>
      <p:sp>
        <p:nvSpPr>
          <p:cNvPr id="27" name="Flowchart: Alternate Process 26">
            <a:extLst>
              <a:ext uri="{FF2B5EF4-FFF2-40B4-BE49-F238E27FC236}">
                <a16:creationId xmlns:a16="http://schemas.microsoft.com/office/drawing/2014/main" id="{940DCAFD-D1AA-4826-9B4C-C297B4F9DBFE}"/>
              </a:ext>
            </a:extLst>
          </p:cNvPr>
          <p:cNvSpPr/>
          <p:nvPr/>
        </p:nvSpPr>
        <p:spPr>
          <a:xfrm>
            <a:off x="6306554" y="5059923"/>
            <a:ext cx="1050303"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28" name="Flowchart: Alternate Process 27">
            <a:extLst>
              <a:ext uri="{FF2B5EF4-FFF2-40B4-BE49-F238E27FC236}">
                <a16:creationId xmlns:a16="http://schemas.microsoft.com/office/drawing/2014/main" id="{324DB4E7-345B-47C4-9005-39B3F0E67D63}"/>
              </a:ext>
            </a:extLst>
          </p:cNvPr>
          <p:cNvSpPr/>
          <p:nvPr/>
        </p:nvSpPr>
        <p:spPr>
          <a:xfrm>
            <a:off x="6306554" y="5541954"/>
            <a:ext cx="122151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0" name="Flowchart: Connector 29">
            <a:extLst>
              <a:ext uri="{FF2B5EF4-FFF2-40B4-BE49-F238E27FC236}">
                <a16:creationId xmlns:a16="http://schemas.microsoft.com/office/drawing/2014/main" id="{6EE0AFCD-1940-415D-BE91-42CCB8DD83BC}"/>
              </a:ext>
            </a:extLst>
          </p:cNvPr>
          <p:cNvSpPr/>
          <p:nvPr/>
        </p:nvSpPr>
        <p:spPr>
          <a:xfrm>
            <a:off x="5951520" y="502329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c</a:t>
            </a:r>
          </a:p>
        </p:txBody>
      </p:sp>
      <p:sp>
        <p:nvSpPr>
          <p:cNvPr id="32" name="Flowchart: Connector 31">
            <a:extLst>
              <a:ext uri="{FF2B5EF4-FFF2-40B4-BE49-F238E27FC236}">
                <a16:creationId xmlns:a16="http://schemas.microsoft.com/office/drawing/2014/main" id="{AFA90D37-0596-4F63-B47C-D371C0F8D22E}"/>
              </a:ext>
            </a:extLst>
          </p:cNvPr>
          <p:cNvSpPr/>
          <p:nvPr/>
        </p:nvSpPr>
        <p:spPr>
          <a:xfrm>
            <a:off x="5945784" y="551949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d</a:t>
            </a:r>
          </a:p>
        </p:txBody>
      </p:sp>
      <p:sp>
        <p:nvSpPr>
          <p:cNvPr id="34" name="Flowchart: Alternate Process 33">
            <a:extLst>
              <a:ext uri="{FF2B5EF4-FFF2-40B4-BE49-F238E27FC236}">
                <a16:creationId xmlns:a16="http://schemas.microsoft.com/office/drawing/2014/main" id="{4FAB2721-DB15-4A02-A68D-940CC8F54F62}"/>
              </a:ext>
            </a:extLst>
          </p:cNvPr>
          <p:cNvSpPr/>
          <p:nvPr/>
        </p:nvSpPr>
        <p:spPr>
          <a:xfrm>
            <a:off x="10640575" y="3974184"/>
            <a:ext cx="887998" cy="18097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Calibri"/>
              <a:ea typeface="Calibri"/>
              <a:cs typeface="Calibri"/>
              <a:sym typeface="Calibri"/>
            </a:endParaRPr>
          </a:p>
        </p:txBody>
      </p:sp>
      <p:sp>
        <p:nvSpPr>
          <p:cNvPr id="36" name="Flowchart: Connector 35">
            <a:extLst>
              <a:ext uri="{FF2B5EF4-FFF2-40B4-BE49-F238E27FC236}">
                <a16:creationId xmlns:a16="http://schemas.microsoft.com/office/drawing/2014/main" id="{37BD9169-721D-4209-AFC0-7002182BFD0A}"/>
              </a:ext>
            </a:extLst>
          </p:cNvPr>
          <p:cNvSpPr/>
          <p:nvPr/>
        </p:nvSpPr>
        <p:spPr>
          <a:xfrm>
            <a:off x="10463058" y="279134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a:ea typeface="+mn-ea"/>
                <a:cs typeface="+mn-cs"/>
              </a:rPr>
              <a:t>b</a:t>
            </a:r>
          </a:p>
        </p:txBody>
      </p:sp>
      <p:pic>
        <p:nvPicPr>
          <p:cNvPr id="38" name="Picture 37">
            <a:extLst>
              <a:ext uri="{FF2B5EF4-FFF2-40B4-BE49-F238E27FC236}">
                <a16:creationId xmlns:a16="http://schemas.microsoft.com/office/drawing/2014/main" id="{8F9287FD-CE6E-4AF7-B02E-0DF616FAAED7}"/>
              </a:ext>
            </a:extLst>
          </p:cNvPr>
          <p:cNvPicPr>
            <a:picLocks noChangeAspect="1"/>
          </p:cNvPicPr>
          <p:nvPr/>
        </p:nvPicPr>
        <p:blipFill rotWithShape="1">
          <a:blip r:embed="rId4"/>
          <a:srcRect l="-2269" t="-1130" r="1499" b="77149"/>
          <a:stretch/>
        </p:blipFill>
        <p:spPr>
          <a:xfrm>
            <a:off x="6200640" y="1593512"/>
            <a:ext cx="2468880" cy="543082"/>
          </a:xfrm>
          <a:prstGeom prst="rect">
            <a:avLst/>
          </a:prstGeom>
        </p:spPr>
      </p:pic>
    </p:spTree>
    <p:extLst>
      <p:ext uri="{BB962C8B-B14F-4D97-AF65-F5344CB8AC3E}">
        <p14:creationId xmlns:p14="http://schemas.microsoft.com/office/powerpoint/2010/main" val="1074758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08638" y="386930"/>
            <a:ext cx="9236700" cy="1188950"/>
          </a:xfrm>
        </p:spPr>
        <p:txBody>
          <a:bodyPr vert="horz" lIns="91440" tIns="45720" rIns="91440" bIns="45720" rtlCol="0" anchor="b">
            <a:normAutofit/>
          </a:bodyPr>
          <a:lstStyle/>
          <a:p>
            <a:pPr defTabSz="914400"/>
            <a:r>
              <a:rPr lang="en-US" sz="5400" kern="1200">
                <a:solidFill>
                  <a:schemeClr val="tx1"/>
                </a:solidFill>
                <a:latin typeface="+mj-lt"/>
                <a:ea typeface="+mj-ea"/>
                <a:cs typeface="+mj-cs"/>
              </a:rPr>
              <a:t>How to respond to corrections </a:t>
            </a:r>
          </a:p>
        </p:txBody>
      </p:sp>
      <p:grpSp>
        <p:nvGrpSpPr>
          <p:cNvPr id="43" name="Group 4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4" name="Rectangle 4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A35E99D0-9075-47F0-8BA8-CD1C7C27BD89}"/>
              </a:ext>
            </a:extLst>
          </p:cNvPr>
          <p:cNvSpPr txBox="1">
            <a:spLocks/>
          </p:cNvSpPr>
          <p:nvPr/>
        </p:nvSpPr>
        <p:spPr>
          <a:xfrm>
            <a:off x="144820" y="2384193"/>
            <a:ext cx="6053961" cy="3785616"/>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Required conditions can be found by clicking on the </a:t>
            </a:r>
            <a:r>
              <a:rPr lang="en-US" b="1"/>
              <a:t>View Condition</a:t>
            </a:r>
            <a:r>
              <a:rPr lang="en-US"/>
              <a:t> button on the record</a:t>
            </a:r>
          </a:p>
          <a:p>
            <a:endParaRPr lang="en-US"/>
          </a:p>
          <a:p>
            <a:r>
              <a:rPr lang="en-US"/>
              <a:t>Conditions that are marked as </a:t>
            </a:r>
            <a:r>
              <a:rPr lang="en-US" b="1"/>
              <a:t>Update Required</a:t>
            </a:r>
            <a:r>
              <a:rPr lang="en-US"/>
              <a:t> or </a:t>
            </a:r>
            <a:r>
              <a:rPr lang="en-US" b="1"/>
              <a:t>Pending</a:t>
            </a:r>
            <a:r>
              <a:rPr lang="en-US"/>
              <a:t> must have a document type of the name of that condition uploaded to satisfy that condition </a:t>
            </a:r>
          </a:p>
          <a:p>
            <a:endParaRPr lang="en-US"/>
          </a:p>
          <a:p>
            <a:r>
              <a:rPr lang="en-US"/>
              <a:t>There are some conditions that may be required later in the review process (e.g., indemnity agreement, insurance etc.). </a:t>
            </a:r>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a:p>
            <a:pPr marL="571500" marR="0" lvl="1" indent="0" algn="l" defTabSz="914400" rtl="0" eaLnBrk="1" fontAlgn="auto" latinLnBrk="0" hangingPunct="1">
              <a:lnSpc>
                <a:spcPct val="90000"/>
              </a:lnSpc>
              <a:spcBef>
                <a:spcPts val="375"/>
              </a:spcBef>
              <a:spcAft>
                <a:spcPts val="0"/>
              </a:spcAft>
              <a:buClrTx/>
              <a:buSzTx/>
              <a:buNone/>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p:txBody>
      </p:sp>
      <p:pic>
        <p:nvPicPr>
          <p:cNvPr id="21" name="Picture 20">
            <a:extLst>
              <a:ext uri="{FF2B5EF4-FFF2-40B4-BE49-F238E27FC236}">
                <a16:creationId xmlns:a16="http://schemas.microsoft.com/office/drawing/2014/main" id="{235E187B-9CDE-4970-AE8F-9566A1A5E985}"/>
              </a:ext>
            </a:extLst>
          </p:cNvPr>
          <p:cNvPicPr/>
          <p:nvPr/>
        </p:nvPicPr>
        <p:blipFill rotWithShape="1">
          <a:blip r:embed="rId3"/>
          <a:srcRect l="1122" r="2405" b="4494"/>
          <a:stretch/>
        </p:blipFill>
        <p:spPr bwMode="auto">
          <a:xfrm>
            <a:off x="6138061" y="2479265"/>
            <a:ext cx="5493760" cy="485775"/>
          </a:xfrm>
          <a:prstGeom prst="rect">
            <a:avLst/>
          </a:prstGeom>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411BC140-2812-4CA5-A060-B3A854B3DEE1}"/>
              </a:ext>
            </a:extLst>
          </p:cNvPr>
          <p:cNvPicPr/>
          <p:nvPr/>
        </p:nvPicPr>
        <p:blipFill>
          <a:blip r:embed="rId4"/>
          <a:stretch>
            <a:fillRect/>
          </a:stretch>
        </p:blipFill>
        <p:spPr>
          <a:xfrm>
            <a:off x="6095999" y="3153051"/>
            <a:ext cx="4057650" cy="1123950"/>
          </a:xfrm>
          <a:prstGeom prst="rect">
            <a:avLst/>
          </a:prstGeom>
        </p:spPr>
      </p:pic>
      <p:pic>
        <p:nvPicPr>
          <p:cNvPr id="24" name="Picture 23">
            <a:extLst>
              <a:ext uri="{FF2B5EF4-FFF2-40B4-BE49-F238E27FC236}">
                <a16:creationId xmlns:a16="http://schemas.microsoft.com/office/drawing/2014/main" id="{8E035012-D8D8-4E4E-8CC5-D4AFF2D812BD}"/>
              </a:ext>
            </a:extLst>
          </p:cNvPr>
          <p:cNvPicPr/>
          <p:nvPr/>
        </p:nvPicPr>
        <p:blipFill>
          <a:blip r:embed="rId5"/>
          <a:stretch>
            <a:fillRect/>
          </a:stretch>
        </p:blipFill>
        <p:spPr>
          <a:xfrm>
            <a:off x="6056299" y="4254220"/>
            <a:ext cx="5486400" cy="790575"/>
          </a:xfrm>
          <a:prstGeom prst="rect">
            <a:avLst/>
          </a:prstGeom>
        </p:spPr>
      </p:pic>
      <p:pic>
        <p:nvPicPr>
          <p:cNvPr id="3" name="Picture 2">
            <a:extLst>
              <a:ext uri="{FF2B5EF4-FFF2-40B4-BE49-F238E27FC236}">
                <a16:creationId xmlns:a16="http://schemas.microsoft.com/office/drawing/2014/main" id="{CD5B09A3-19CE-4440-8C45-F64523CB6D46}"/>
              </a:ext>
            </a:extLst>
          </p:cNvPr>
          <p:cNvPicPr>
            <a:picLocks noChangeAspect="1"/>
          </p:cNvPicPr>
          <p:nvPr/>
        </p:nvPicPr>
        <p:blipFill rotWithShape="1">
          <a:blip r:embed="rId6"/>
          <a:srcRect t="4758" b="48282"/>
          <a:stretch/>
        </p:blipFill>
        <p:spPr>
          <a:xfrm>
            <a:off x="6056299" y="5170893"/>
            <a:ext cx="5669280" cy="790575"/>
          </a:xfrm>
          <a:prstGeom prst="rect">
            <a:avLst/>
          </a:prstGeom>
        </p:spPr>
      </p:pic>
    </p:spTree>
    <p:extLst>
      <p:ext uri="{BB962C8B-B14F-4D97-AF65-F5344CB8AC3E}">
        <p14:creationId xmlns:p14="http://schemas.microsoft.com/office/powerpoint/2010/main" val="3879571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08638" y="386930"/>
            <a:ext cx="9236700" cy="1188950"/>
          </a:xfrm>
        </p:spPr>
        <p:txBody>
          <a:bodyPr vert="horz" lIns="91440" tIns="45720" rIns="91440" bIns="45720" rtlCol="0" anchor="b">
            <a:normAutofit/>
          </a:bodyPr>
          <a:lstStyle/>
          <a:p>
            <a:pPr defTabSz="914400"/>
            <a:r>
              <a:rPr lang="en-US" sz="5400" kern="1200">
                <a:solidFill>
                  <a:schemeClr val="tx1"/>
                </a:solidFill>
                <a:latin typeface="+mj-lt"/>
                <a:ea typeface="+mj-ea"/>
                <a:cs typeface="+mj-cs"/>
              </a:rPr>
              <a:t>How to respond to corrections </a:t>
            </a:r>
          </a:p>
        </p:txBody>
      </p:sp>
      <p:grpSp>
        <p:nvGrpSpPr>
          <p:cNvPr id="43" name="Group 4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4" name="Rectangle 4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A35E99D0-9075-47F0-8BA8-CD1C7C27BD89}"/>
              </a:ext>
            </a:extLst>
          </p:cNvPr>
          <p:cNvSpPr txBox="1">
            <a:spLocks/>
          </p:cNvSpPr>
          <p:nvPr/>
        </p:nvSpPr>
        <p:spPr>
          <a:xfrm>
            <a:off x="259446" y="2384193"/>
            <a:ext cx="6571069" cy="3785616"/>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To satisfy the </a:t>
            </a:r>
            <a:r>
              <a:rPr lang="en-US" b="1"/>
              <a:t>Utility and Restoration Plan</a:t>
            </a:r>
            <a:r>
              <a:rPr lang="en-US"/>
              <a:t> condition, you must upload a document type of Utility and Restoration Plan</a:t>
            </a:r>
          </a:p>
          <a:p>
            <a:endParaRPr lang="en-US"/>
          </a:p>
          <a:p>
            <a:r>
              <a:rPr lang="en-US"/>
              <a:t>To upload a document, click on the </a:t>
            </a:r>
            <a:r>
              <a:rPr lang="en-US" b="1"/>
              <a:t>Attachments</a:t>
            </a:r>
            <a:r>
              <a:rPr lang="en-US"/>
              <a:t> tab of the record and click the </a:t>
            </a:r>
            <a:r>
              <a:rPr lang="en-US" b="1"/>
              <a:t>Select</a:t>
            </a:r>
            <a:r>
              <a:rPr lang="en-US"/>
              <a:t> button</a:t>
            </a:r>
          </a:p>
          <a:p>
            <a:endParaRPr lang="en-US"/>
          </a:p>
          <a:p>
            <a:r>
              <a:rPr lang="en-US"/>
              <a:t>After you select the correct document from your computer, make sure you select the document type that matches the condition name</a:t>
            </a:r>
          </a:p>
          <a:p>
            <a:endParaRPr lang="en-US"/>
          </a:p>
          <a:p>
            <a:r>
              <a:rPr lang="en-US"/>
              <a:t>Repeat until a document is uploaded for each required condition</a:t>
            </a:r>
          </a:p>
          <a:p>
            <a:endParaRPr lang="en-US"/>
          </a:p>
          <a:p>
            <a:pPr marL="0" marR="0" lvl="0" indent="0" algn="l" defTabSz="914400" rtl="0" eaLnBrk="1" fontAlgn="auto" latinLnBrk="0" hangingPunct="1">
              <a:lnSpc>
                <a:spcPct val="90000"/>
              </a:lnSpc>
              <a:spcBef>
                <a:spcPts val="750"/>
              </a:spcBef>
              <a:spcAft>
                <a:spcPts val="0"/>
              </a:spcAft>
              <a:buClrTx/>
              <a:buSzTx/>
              <a:buNone/>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a:p>
            <a:pPr marL="571500" marR="0" lvl="1" indent="0" algn="l" defTabSz="914400" rtl="0" eaLnBrk="1" fontAlgn="auto" latinLnBrk="0" hangingPunct="1">
              <a:lnSpc>
                <a:spcPct val="90000"/>
              </a:lnSpc>
              <a:spcBef>
                <a:spcPts val="375"/>
              </a:spcBef>
              <a:spcAft>
                <a:spcPts val="0"/>
              </a:spcAft>
              <a:buClrTx/>
              <a:buSzTx/>
              <a:buNone/>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F73AA1D1-942C-43E3-95EB-0345E9E1A142}"/>
              </a:ext>
            </a:extLst>
          </p:cNvPr>
          <p:cNvPicPr/>
          <p:nvPr/>
        </p:nvPicPr>
        <p:blipFill>
          <a:blip r:embed="rId3"/>
          <a:stretch>
            <a:fillRect/>
          </a:stretch>
        </p:blipFill>
        <p:spPr>
          <a:xfrm>
            <a:off x="6892376" y="3319297"/>
            <a:ext cx="4429125" cy="733425"/>
          </a:xfrm>
          <a:prstGeom prst="rect">
            <a:avLst/>
          </a:prstGeom>
        </p:spPr>
      </p:pic>
      <p:pic>
        <p:nvPicPr>
          <p:cNvPr id="11" name="Picture 10">
            <a:extLst>
              <a:ext uri="{FF2B5EF4-FFF2-40B4-BE49-F238E27FC236}">
                <a16:creationId xmlns:a16="http://schemas.microsoft.com/office/drawing/2014/main" id="{478A04C0-1F7D-421B-AE56-8665AF112059}"/>
              </a:ext>
            </a:extLst>
          </p:cNvPr>
          <p:cNvPicPr/>
          <p:nvPr/>
        </p:nvPicPr>
        <p:blipFill>
          <a:blip r:embed="rId4"/>
          <a:stretch>
            <a:fillRect/>
          </a:stretch>
        </p:blipFill>
        <p:spPr>
          <a:xfrm>
            <a:off x="6830515" y="4077457"/>
            <a:ext cx="2390775" cy="1314450"/>
          </a:xfrm>
          <a:prstGeom prst="rect">
            <a:avLst/>
          </a:prstGeom>
        </p:spPr>
      </p:pic>
    </p:spTree>
    <p:extLst>
      <p:ext uri="{BB962C8B-B14F-4D97-AF65-F5344CB8AC3E}">
        <p14:creationId xmlns:p14="http://schemas.microsoft.com/office/powerpoint/2010/main" val="1235707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08638" y="386930"/>
            <a:ext cx="9236700" cy="1188950"/>
          </a:xfrm>
        </p:spPr>
        <p:txBody>
          <a:bodyPr vert="horz" lIns="91440" tIns="45720" rIns="91440" bIns="45720" rtlCol="0" anchor="b">
            <a:normAutofit/>
          </a:bodyPr>
          <a:lstStyle/>
          <a:p>
            <a:pPr defTabSz="914400"/>
            <a:r>
              <a:rPr lang="en-US" sz="5400" kern="1200">
                <a:solidFill>
                  <a:schemeClr val="tx1"/>
                </a:solidFill>
                <a:latin typeface="+mj-lt"/>
                <a:ea typeface="+mj-ea"/>
                <a:cs typeface="+mj-cs"/>
              </a:rPr>
              <a:t>How to respond to corrections </a:t>
            </a:r>
          </a:p>
        </p:txBody>
      </p:sp>
      <p:grpSp>
        <p:nvGrpSpPr>
          <p:cNvPr id="43" name="Group 4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4" name="Rectangle 4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A35E99D0-9075-47F0-8BA8-CD1C7C27BD89}"/>
              </a:ext>
            </a:extLst>
          </p:cNvPr>
          <p:cNvSpPr txBox="1">
            <a:spLocks/>
          </p:cNvSpPr>
          <p:nvPr/>
        </p:nvSpPr>
        <p:spPr>
          <a:xfrm>
            <a:off x="259446" y="2384193"/>
            <a:ext cx="10277419" cy="3785616"/>
          </a:xfrm>
          <a:prstGeom prst="rect">
            <a:avLst/>
          </a:prstGeom>
        </p:spPr>
        <p:txBody>
          <a:bodyPr vert="horz" lIns="91440" tIns="45720" rIns="91440" bIns="45720" rtlCol="0" anchor="t">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After you upload a document that matches each required condition, the record status should change from </a:t>
            </a:r>
            <a:r>
              <a:rPr lang="en-US" b="1"/>
              <a:t>Awaiting Corrections</a:t>
            </a:r>
            <a:r>
              <a:rPr lang="en-US"/>
              <a:t> to </a:t>
            </a:r>
            <a:r>
              <a:rPr lang="en-US" b="1"/>
              <a:t>Corrections Submitted</a:t>
            </a:r>
            <a:endParaRPr lang="en-US"/>
          </a:p>
          <a:p>
            <a:endParaRPr lang="en-US"/>
          </a:p>
          <a:p>
            <a:r>
              <a:rPr lang="en-US"/>
              <a:t>If the record status does not change to </a:t>
            </a:r>
            <a:r>
              <a:rPr lang="en-US" b="1"/>
              <a:t>Corrections Submitted</a:t>
            </a:r>
            <a:r>
              <a:rPr lang="en-US"/>
              <a:t>, double check that all conditions have been met. If you are still having trouble, email our support team at </a:t>
            </a:r>
            <a:r>
              <a:rPr lang="en-US" sz="2600" b="1" u="sng">
                <a:hlinkClick r:id="rId3"/>
              </a:rPr>
              <a:t>dot_su_ssportal_questions@seattle.gov</a:t>
            </a:r>
            <a:endParaRPr lang="en-US" sz="2200"/>
          </a:p>
          <a:p>
            <a:endParaRPr lang="en-US"/>
          </a:p>
          <a:p>
            <a:r>
              <a:rPr lang="en-US"/>
              <a:t>Below are helpful articles on this subject:</a:t>
            </a:r>
          </a:p>
          <a:p>
            <a:pPr lvl="1"/>
            <a:r>
              <a:rPr lang="en-US" sz="2400" u="sng">
                <a:hlinkClick r:id="rId4"/>
              </a:rPr>
              <a:t>How to Find the Status of a Record</a:t>
            </a:r>
            <a:endParaRPr lang="en-US" sz="2400"/>
          </a:p>
          <a:p>
            <a:pPr lvl="1"/>
            <a:r>
              <a:rPr lang="en-US" sz="2400" u="sng">
                <a:hlinkClick r:id="rId5"/>
              </a:rPr>
              <a:t>What Does the Banner (Conditions of Approval) on My Record Mean</a:t>
            </a:r>
            <a:endParaRPr lang="en-US" sz="2400"/>
          </a:p>
          <a:p>
            <a:pPr lvl="1"/>
            <a:r>
              <a:rPr lang="en-US" sz="2400" u="sng">
                <a:hlinkClick r:id="rId6"/>
              </a:rPr>
              <a:t>How to Respond to Street Use Corrections</a:t>
            </a:r>
            <a:endParaRPr lang="en-US" sz="2400"/>
          </a:p>
          <a:p>
            <a:endParaRPr lang="en-US"/>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a:p>
            <a:pPr marL="571500" marR="0" lvl="1" indent="0" algn="l" defTabSz="914400" rtl="0" eaLnBrk="1" fontAlgn="auto" latinLnBrk="0" hangingPunct="1">
              <a:lnSpc>
                <a:spcPct val="90000"/>
              </a:lnSpc>
              <a:spcBef>
                <a:spcPts val="375"/>
              </a:spcBef>
              <a:spcAft>
                <a:spcPts val="0"/>
              </a:spcAft>
              <a:buClrTx/>
              <a:buSzTx/>
              <a:buNone/>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624696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D3AF01-6970-4636-86BF-52A545E0D309}"/>
              </a:ext>
            </a:extLst>
          </p:cNvPr>
          <p:cNvSpPr>
            <a:spLocks noGrp="1"/>
          </p:cNvSpPr>
          <p:nvPr>
            <p:ph type="title"/>
          </p:nvPr>
        </p:nvSpPr>
        <p:spPr>
          <a:xfrm>
            <a:off x="808638" y="386930"/>
            <a:ext cx="9236700" cy="1188950"/>
          </a:xfrm>
        </p:spPr>
        <p:txBody>
          <a:bodyPr vert="horz" lIns="91440" tIns="45720" rIns="91440" bIns="45720" rtlCol="0" anchor="b">
            <a:normAutofit/>
          </a:bodyPr>
          <a:lstStyle/>
          <a:p>
            <a:pPr defTabSz="914400"/>
            <a:r>
              <a:rPr lang="en-US" sz="5400" kern="1200">
                <a:solidFill>
                  <a:schemeClr val="tx1"/>
                </a:solidFill>
                <a:latin typeface="+mj-lt"/>
                <a:ea typeface="+mj-ea"/>
                <a:cs typeface="+mj-cs"/>
              </a:rPr>
              <a:t>How to respond to corrections </a:t>
            </a:r>
          </a:p>
        </p:txBody>
      </p:sp>
      <p:grpSp>
        <p:nvGrpSpPr>
          <p:cNvPr id="43" name="Group 42">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44" name="Rectangle 43">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A35E99D0-9075-47F0-8BA8-CD1C7C27BD89}"/>
              </a:ext>
            </a:extLst>
          </p:cNvPr>
          <p:cNvSpPr txBox="1">
            <a:spLocks/>
          </p:cNvSpPr>
          <p:nvPr/>
        </p:nvSpPr>
        <p:spPr>
          <a:xfrm>
            <a:off x="259446" y="2384193"/>
            <a:ext cx="10277419" cy="3785616"/>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Live demo!</a:t>
            </a:r>
            <a:endParaRPr lang="en-US" sz="2400"/>
          </a:p>
          <a:p>
            <a:endParaRPr lang="en-US"/>
          </a:p>
          <a:p>
            <a:pPr marL="400050" marR="0" lvl="0" indent="-457200" algn="l" defTabSz="914400" rtl="0" eaLnBrk="1" fontAlgn="auto" latinLnBrk="0" hangingPunct="1">
              <a:lnSpc>
                <a:spcPct val="90000"/>
              </a:lnSpc>
              <a:spcBef>
                <a:spcPts val="750"/>
              </a:spcBef>
              <a:spcAft>
                <a:spcPts val="0"/>
              </a:spcAft>
              <a:buClrTx/>
              <a:buSzTx/>
              <a:buFont typeface="+mj-lt"/>
              <a:buAutoNum type="arabicPeriod" startAt="3"/>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a:p>
            <a:pPr marL="571500" marR="0" lvl="1" indent="0" algn="l" defTabSz="914400" rtl="0" eaLnBrk="1" fontAlgn="auto" latinLnBrk="0" hangingPunct="1">
              <a:lnSpc>
                <a:spcPct val="90000"/>
              </a:lnSpc>
              <a:spcBef>
                <a:spcPts val="375"/>
              </a:spcBef>
              <a:spcAft>
                <a:spcPts val="0"/>
              </a:spcAft>
              <a:buClrTx/>
              <a:buSzTx/>
              <a:buNone/>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a:p>
            <a:pPr marL="342900" marR="0" lvl="1" indent="-228600" algn="l" defTabSz="914400" rtl="0" eaLnBrk="1" fontAlgn="auto" latinLnBrk="0" hangingPunct="1">
              <a:lnSpc>
                <a:spcPct val="90000"/>
              </a:lnSpc>
              <a:spcBef>
                <a:spcPts val="3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174254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B062D8-C52C-4FBC-9F57-F7E4F5ED7854}"/>
              </a:ext>
            </a:extLst>
          </p:cNvPr>
          <p:cNvSpPr>
            <a:spLocks noGrp="1"/>
          </p:cNvSpPr>
          <p:nvPr>
            <p:ph idx="1"/>
          </p:nvPr>
        </p:nvSpPr>
        <p:spPr>
          <a:xfrm>
            <a:off x="655983" y="1809060"/>
            <a:ext cx="11004273" cy="4087324"/>
          </a:xfrm>
        </p:spPr>
        <p:txBody>
          <a:bodyPr vert="horz" lIns="91440" tIns="45720" rIns="91440" bIns="45720" rtlCol="0" anchor="t">
            <a:normAutofit fontScale="92500" lnSpcReduction="10000"/>
          </a:bodyPr>
          <a:lstStyle/>
          <a:p>
            <a:r>
              <a:rPr lang="en-US"/>
              <a:t>If work is removing </a:t>
            </a:r>
            <a:r>
              <a:rPr lang="en-US" b="1"/>
              <a:t>paid</a:t>
            </a:r>
            <a:r>
              <a:rPr lang="en-US"/>
              <a:t> parking from the public, SDOT recovers the lost revenue for those removed spaces through a </a:t>
            </a:r>
            <a:r>
              <a:rPr lang="en-US" u="sng">
                <a:hlinkClick r:id="rId2"/>
              </a:rPr>
              <a:t>Temporary No Park (TNP) permit</a:t>
            </a:r>
            <a:r>
              <a:rPr lang="en-US"/>
              <a:t> </a:t>
            </a:r>
          </a:p>
          <a:p>
            <a:r>
              <a:rPr lang="en-US"/>
              <a:t>Street Use permits have a new requirement to ensure a TNP permit is applied for before we issue our permit when paid parking is removed </a:t>
            </a:r>
            <a:endParaRPr lang="en-US">
              <a:cs typeface="Calibri"/>
            </a:endParaRPr>
          </a:p>
          <a:p>
            <a:r>
              <a:rPr lang="en-US"/>
              <a:t>To satisfy the </a:t>
            </a:r>
            <a:r>
              <a:rPr lang="en-US" b="1"/>
              <a:t>Temporary No Parking Confirmation</a:t>
            </a:r>
            <a:r>
              <a:rPr lang="en-US"/>
              <a:t> condition on your Street Use permit, you must upload one of the following documents:</a:t>
            </a:r>
            <a:endParaRPr lang="en-US">
              <a:cs typeface="Calibri"/>
            </a:endParaRPr>
          </a:p>
          <a:p>
            <a:pPr lvl="2"/>
            <a:r>
              <a:rPr lang="en-US" sz="1900">
                <a:ea typeface="+mn-lt"/>
                <a:cs typeface="+mn-lt"/>
              </a:rPr>
              <a:t>A copy of the Application Received email</a:t>
            </a:r>
            <a:endParaRPr lang="en-US" sz="1900">
              <a:cs typeface="Calibri"/>
            </a:endParaRPr>
          </a:p>
          <a:p>
            <a:pPr lvl="2"/>
            <a:r>
              <a:rPr lang="en-US" sz="1900">
                <a:ea typeface="+mn-lt"/>
                <a:cs typeface="+mn-lt"/>
              </a:rPr>
              <a:t>A screen image of the application record details page</a:t>
            </a:r>
            <a:endParaRPr lang="en-US" sz="1900">
              <a:cs typeface="Calibri"/>
            </a:endParaRPr>
          </a:p>
          <a:p>
            <a:pPr lvl="2"/>
            <a:r>
              <a:rPr lang="en-US" sz="1900">
                <a:ea typeface="+mn-lt"/>
                <a:cs typeface="+mn-lt"/>
              </a:rPr>
              <a:t>A copy of the permit</a:t>
            </a:r>
            <a:endParaRPr lang="en-US" sz="1900">
              <a:cs typeface="Calibri"/>
            </a:endParaRPr>
          </a:p>
          <a:p>
            <a:pPr lvl="2"/>
            <a:r>
              <a:rPr lang="en-US" sz="1900">
                <a:ea typeface="+mn-lt"/>
                <a:cs typeface="+mn-lt"/>
              </a:rPr>
              <a:t>A copy of a signed billing agreement</a:t>
            </a:r>
            <a:endParaRPr lang="en-US" sz="1900">
              <a:cs typeface="Calibri"/>
            </a:endParaRPr>
          </a:p>
          <a:p>
            <a:pPr lvl="2"/>
            <a:r>
              <a:rPr lang="en-US" sz="1900">
                <a:ea typeface="+mn-lt"/>
                <a:cs typeface="+mn-lt"/>
              </a:rPr>
              <a:t>A copy of an email from Traffic staff indicating no reservation needed </a:t>
            </a:r>
            <a:br>
              <a:rPr lang="en-US">
                <a:ea typeface="+mn-lt"/>
                <a:cs typeface="+mn-lt"/>
              </a:rPr>
            </a:br>
            <a:br>
              <a:rPr lang="en-US">
                <a:ea typeface="+mn-lt"/>
                <a:cs typeface="+mn-lt"/>
              </a:rPr>
            </a:br>
            <a:r>
              <a:rPr lang="en-US">
                <a:ea typeface="+mn-lt"/>
                <a:cs typeface="+mn-lt"/>
              </a:rPr>
              <a:t> </a:t>
            </a:r>
            <a:endParaRPr lang="en-US"/>
          </a:p>
          <a:p>
            <a:r>
              <a:rPr lang="en-US">
                <a:ea typeface="+mn-lt"/>
                <a:cs typeface="+mn-lt"/>
              </a:rPr>
              <a:t>TNP permits can be applied for only up to </a:t>
            </a:r>
            <a:r>
              <a:rPr lang="en-US" b="1">
                <a:ea typeface="+mn-lt"/>
                <a:cs typeface="+mn-lt"/>
              </a:rPr>
              <a:t>90 days</a:t>
            </a:r>
            <a:r>
              <a:rPr lang="en-US">
                <a:ea typeface="+mn-lt"/>
                <a:cs typeface="+mn-lt"/>
              </a:rPr>
              <a:t> in advance of your start date </a:t>
            </a:r>
            <a:endParaRPr lang="en-US"/>
          </a:p>
        </p:txBody>
      </p:sp>
      <p:sp>
        <p:nvSpPr>
          <p:cNvPr id="7" name="Title 1">
            <a:extLst>
              <a:ext uri="{FF2B5EF4-FFF2-40B4-BE49-F238E27FC236}">
                <a16:creationId xmlns:a16="http://schemas.microsoft.com/office/drawing/2014/main" id="{A9B2DD59-0D04-49EF-86D2-D6BE66D6A4CA}"/>
              </a:ext>
            </a:extLst>
          </p:cNvPr>
          <p:cNvSpPr txBox="1">
            <a:spLocks/>
          </p:cNvSpPr>
          <p:nvPr/>
        </p:nvSpPr>
        <p:spPr>
          <a:xfrm>
            <a:off x="634448" y="293896"/>
            <a:ext cx="105156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a:t>Temporary No Park requirements and process overview</a:t>
            </a:r>
          </a:p>
        </p:txBody>
      </p:sp>
    </p:spTree>
    <p:extLst>
      <p:ext uri="{BB962C8B-B14F-4D97-AF65-F5344CB8AC3E}">
        <p14:creationId xmlns:p14="http://schemas.microsoft.com/office/powerpoint/2010/main" val="64518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804672" y="640080"/>
            <a:ext cx="3282696" cy="5257800"/>
          </a:xfrm>
        </p:spPr>
        <p:txBody>
          <a:bodyPr vert="horz" lIns="91440" tIns="45720" rIns="91440" bIns="45720" rtlCol="0" anchor="ctr">
            <a:normAutofit/>
          </a:bodyPr>
          <a:lstStyle/>
          <a:p>
            <a:pPr defTabSz="914400"/>
            <a:r>
              <a:rPr lang="en-US" kern="1200">
                <a:solidFill>
                  <a:schemeClr val="bg1"/>
                </a:solidFill>
                <a:latin typeface="+mj-lt"/>
                <a:ea typeface="+mj-ea"/>
                <a:cs typeface="+mj-cs"/>
              </a:rPr>
              <a:t>Date Change Amendment</a:t>
            </a:r>
            <a:r>
              <a:rPr lang="en-US">
                <a:solidFill>
                  <a:schemeClr val="bg1"/>
                </a:solidFill>
              </a:rPr>
              <a:t> rules</a:t>
            </a:r>
            <a:endParaRPr lang="en-US" kern="1200">
              <a:solidFill>
                <a:schemeClr val="bg1"/>
              </a:solidFill>
              <a:latin typeface="+mj-lt"/>
              <a:ea typeface="+mj-ea"/>
              <a:cs typeface="+mj-cs"/>
            </a:endParaRPr>
          </a:p>
        </p:txBody>
      </p:sp>
      <p:sp>
        <p:nvSpPr>
          <p:cNvPr id="11" name="TextBox 10">
            <a:extLst>
              <a:ext uri="{FF2B5EF4-FFF2-40B4-BE49-F238E27FC236}">
                <a16:creationId xmlns:a16="http://schemas.microsoft.com/office/drawing/2014/main" id="{911FEA2F-99C8-478C-B2E9-2FD10735AA03}"/>
              </a:ext>
            </a:extLst>
          </p:cNvPr>
          <p:cNvSpPr txBox="1"/>
          <p:nvPr/>
        </p:nvSpPr>
        <p:spPr>
          <a:xfrm>
            <a:off x="5290787" y="3536840"/>
            <a:ext cx="6283446" cy="1519689"/>
          </a:xfrm>
          <a:prstGeom prst="rect">
            <a:avLst/>
          </a:prstGeom>
        </p:spPr>
        <p:txBody>
          <a:bodyPr vert="horz" lIns="91440" tIns="45720" rIns="91440" bIns="45720" rtlCol="0" anchor="ctr">
            <a:normAutofit/>
          </a:bodyPr>
          <a:lstStyle/>
          <a:p>
            <a:pPr marL="285750" indent="-285750">
              <a:buFont typeface="Arial" panose="020B0604020202020204" pitchFamily="34" charset="0"/>
              <a:buChar char="•"/>
            </a:pPr>
            <a:r>
              <a:rPr lang="en-US" sz="2400">
                <a:solidFill>
                  <a:srgbClr val="001E52"/>
                </a:solidFill>
                <a:cs typeface="Calibri"/>
              </a:rPr>
              <a:t>A </a:t>
            </a:r>
            <a:r>
              <a:rPr lang="en-US" sz="2400" b="1">
                <a:solidFill>
                  <a:srgbClr val="001E52"/>
                </a:solidFill>
                <a:cs typeface="Calibri"/>
              </a:rPr>
              <a:t>Date Change Amendment</a:t>
            </a:r>
            <a:r>
              <a:rPr lang="en-US" sz="2400">
                <a:solidFill>
                  <a:srgbClr val="001E52"/>
                </a:solidFill>
                <a:cs typeface="Calibri"/>
              </a:rPr>
              <a:t> is required when the start date needs to move </a:t>
            </a:r>
            <a:r>
              <a:rPr lang="en-US" sz="2400" b="1" i="1">
                <a:solidFill>
                  <a:srgbClr val="001E52"/>
                </a:solidFill>
                <a:cs typeface="Calibri"/>
              </a:rPr>
              <a:t>before</a:t>
            </a:r>
            <a:r>
              <a:rPr lang="en-US" sz="2400">
                <a:solidFill>
                  <a:srgbClr val="001E52"/>
                </a:solidFill>
                <a:cs typeface="Calibri"/>
              </a:rPr>
              <a:t> the issued use start date </a:t>
            </a:r>
          </a:p>
          <a:p>
            <a:pPr marL="742950" lvl="1" indent="-285750">
              <a:buFont typeface="Arial" panose="020B0604020202020204" pitchFamily="34" charset="0"/>
              <a:buChar char="•"/>
            </a:pPr>
            <a:endParaRPr lang="en-US" sz="2400">
              <a:solidFill>
                <a:srgbClr val="001E52"/>
              </a:solidFill>
            </a:endParaRPr>
          </a:p>
          <a:p>
            <a:pPr indent="-228600">
              <a:lnSpc>
                <a:spcPct val="90000"/>
              </a:lnSpc>
              <a:spcAft>
                <a:spcPts val="600"/>
              </a:spcAft>
              <a:buFont typeface="Arial" panose="020B0604020202020204" pitchFamily="34" charset="0"/>
              <a:buChar char="•"/>
            </a:pPr>
            <a:endParaRPr lang="en-US" sz="2400">
              <a:solidFill>
                <a:srgbClr val="001E52"/>
              </a:solidFill>
            </a:endParaRPr>
          </a:p>
        </p:txBody>
      </p:sp>
      <p:sp>
        <p:nvSpPr>
          <p:cNvPr id="4" name="Minus Sign 3">
            <a:extLst>
              <a:ext uri="{FF2B5EF4-FFF2-40B4-BE49-F238E27FC236}">
                <a16:creationId xmlns:a16="http://schemas.microsoft.com/office/drawing/2014/main" id="{ABDD27D6-EB94-4D58-A301-6D5575850A1B}"/>
              </a:ext>
            </a:extLst>
          </p:cNvPr>
          <p:cNvSpPr/>
          <p:nvPr/>
        </p:nvSpPr>
        <p:spPr>
          <a:xfrm>
            <a:off x="7854128" y="1602369"/>
            <a:ext cx="1462305" cy="346522"/>
          </a:xfrm>
          <a:prstGeom prst="mathMinus">
            <a:avLst/>
          </a:prstGeom>
          <a:solidFill>
            <a:schemeClr val="accent2"/>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5" name="Arrow: Up 4">
            <a:extLst>
              <a:ext uri="{FF2B5EF4-FFF2-40B4-BE49-F238E27FC236}">
                <a16:creationId xmlns:a16="http://schemas.microsoft.com/office/drawing/2014/main" id="{6CD898A3-DB33-48B5-A1FA-9E054ACE996F}"/>
              </a:ext>
            </a:extLst>
          </p:cNvPr>
          <p:cNvSpPr/>
          <p:nvPr/>
        </p:nvSpPr>
        <p:spPr>
          <a:xfrm>
            <a:off x="8026656" y="1889594"/>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C3E9FA43-F3E7-42F7-B5D7-8A75970CD47A}"/>
              </a:ext>
            </a:extLst>
          </p:cNvPr>
          <p:cNvSpPr txBox="1"/>
          <p:nvPr/>
        </p:nvSpPr>
        <p:spPr>
          <a:xfrm>
            <a:off x="7980784" y="2140834"/>
            <a:ext cx="1219608" cy="523220"/>
          </a:xfrm>
          <a:prstGeom prst="rect">
            <a:avLst/>
          </a:prstGeom>
          <a:noFill/>
        </p:spPr>
        <p:txBody>
          <a:bodyPr wrap="square" rtlCol="0">
            <a:spAutoFit/>
          </a:bodyPr>
          <a:lstStyle/>
          <a:p>
            <a:r>
              <a:rPr lang="en-US" sz="1400"/>
              <a:t>Issued Use Start Date</a:t>
            </a:r>
          </a:p>
        </p:txBody>
      </p:sp>
      <p:sp>
        <p:nvSpPr>
          <p:cNvPr id="21" name="Arrow: Up 20">
            <a:extLst>
              <a:ext uri="{FF2B5EF4-FFF2-40B4-BE49-F238E27FC236}">
                <a16:creationId xmlns:a16="http://schemas.microsoft.com/office/drawing/2014/main" id="{676B4B5E-1559-497B-B869-3AD36BD49EA8}"/>
              </a:ext>
            </a:extLst>
          </p:cNvPr>
          <p:cNvSpPr/>
          <p:nvPr/>
        </p:nvSpPr>
        <p:spPr>
          <a:xfrm rot="10740000">
            <a:off x="9051264" y="1400764"/>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2" name="TextBox 21">
            <a:extLst>
              <a:ext uri="{FF2B5EF4-FFF2-40B4-BE49-F238E27FC236}">
                <a16:creationId xmlns:a16="http://schemas.microsoft.com/office/drawing/2014/main" id="{F9064C64-CC4D-415A-AFBE-7016F2DB7C64}"/>
              </a:ext>
            </a:extLst>
          </p:cNvPr>
          <p:cNvSpPr txBox="1"/>
          <p:nvPr/>
        </p:nvSpPr>
        <p:spPr>
          <a:xfrm>
            <a:off x="8950560" y="882080"/>
            <a:ext cx="1591336" cy="523220"/>
          </a:xfrm>
          <a:prstGeom prst="rect">
            <a:avLst/>
          </a:prstGeom>
          <a:noFill/>
        </p:spPr>
        <p:txBody>
          <a:bodyPr wrap="square" lIns="91440" tIns="45720" rIns="91440" bIns="45720" rtlCol="0" anchor="t">
            <a:spAutoFit/>
          </a:bodyPr>
          <a:lstStyle/>
          <a:p>
            <a:r>
              <a:rPr lang="en-US" sz="1400"/>
              <a:t>Issued End Date or Permit Expiration </a:t>
            </a:r>
          </a:p>
        </p:txBody>
      </p:sp>
      <p:sp>
        <p:nvSpPr>
          <p:cNvPr id="23" name="Minus Sign 22">
            <a:extLst>
              <a:ext uri="{FF2B5EF4-FFF2-40B4-BE49-F238E27FC236}">
                <a16:creationId xmlns:a16="http://schemas.microsoft.com/office/drawing/2014/main" id="{57E7B211-3A98-4A26-B558-DDEB5C814FA0}"/>
              </a:ext>
            </a:extLst>
          </p:cNvPr>
          <p:cNvSpPr/>
          <p:nvPr/>
        </p:nvSpPr>
        <p:spPr>
          <a:xfrm>
            <a:off x="7196668" y="1592069"/>
            <a:ext cx="642796" cy="346522"/>
          </a:xfrm>
          <a:prstGeom prst="mathMinus">
            <a:avLst/>
          </a:prstGeom>
          <a:solidFill>
            <a:schemeClr val="accent6"/>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4" name="Arrow: Up 23">
            <a:extLst>
              <a:ext uri="{FF2B5EF4-FFF2-40B4-BE49-F238E27FC236}">
                <a16:creationId xmlns:a16="http://schemas.microsoft.com/office/drawing/2014/main" id="{8B3E5C0A-CBE9-47C9-9B40-35EC66D6D95C}"/>
              </a:ext>
            </a:extLst>
          </p:cNvPr>
          <p:cNvSpPr/>
          <p:nvPr/>
        </p:nvSpPr>
        <p:spPr>
          <a:xfrm rot="10800000">
            <a:off x="7227199" y="1365507"/>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5" name="TextBox 24">
            <a:extLst>
              <a:ext uri="{FF2B5EF4-FFF2-40B4-BE49-F238E27FC236}">
                <a16:creationId xmlns:a16="http://schemas.microsoft.com/office/drawing/2014/main" id="{213C6523-5D15-45FE-A301-0993D3D06CEA}"/>
              </a:ext>
            </a:extLst>
          </p:cNvPr>
          <p:cNvSpPr txBox="1"/>
          <p:nvPr/>
        </p:nvSpPr>
        <p:spPr>
          <a:xfrm>
            <a:off x="7158509" y="845362"/>
            <a:ext cx="1133344" cy="523220"/>
          </a:xfrm>
          <a:prstGeom prst="rect">
            <a:avLst/>
          </a:prstGeom>
          <a:noFill/>
        </p:spPr>
        <p:txBody>
          <a:bodyPr wrap="square" lIns="91440" tIns="45720" rIns="91440" bIns="45720" rtlCol="0" anchor="t">
            <a:spAutoFit/>
          </a:bodyPr>
          <a:lstStyle/>
          <a:p>
            <a:r>
              <a:rPr lang="en-US" sz="1400"/>
              <a:t>New Use Start Date</a:t>
            </a:r>
          </a:p>
        </p:txBody>
      </p:sp>
    </p:spTree>
    <p:extLst>
      <p:ext uri="{BB962C8B-B14F-4D97-AF65-F5344CB8AC3E}">
        <p14:creationId xmlns:p14="http://schemas.microsoft.com/office/powerpoint/2010/main" val="2134563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148E-2A9E-4AB6-A12D-535017AE7B17}"/>
              </a:ext>
            </a:extLst>
          </p:cNvPr>
          <p:cNvSpPr>
            <a:spLocks noGrp="1"/>
          </p:cNvSpPr>
          <p:nvPr>
            <p:ph type="title"/>
          </p:nvPr>
        </p:nvSpPr>
        <p:spPr>
          <a:xfrm>
            <a:off x="382233" y="194995"/>
            <a:ext cx="10515600" cy="1325563"/>
          </a:xfrm>
        </p:spPr>
        <p:txBody>
          <a:bodyPr/>
          <a:lstStyle/>
          <a:p>
            <a:r>
              <a:rPr lang="en-US">
                <a:cs typeface="Seattle Text"/>
              </a:rPr>
              <a:t>Job start rules</a:t>
            </a:r>
            <a:endParaRPr lang="en-US"/>
          </a:p>
        </p:txBody>
      </p:sp>
      <p:sp>
        <p:nvSpPr>
          <p:cNvPr id="7" name="Content Placeholder 2">
            <a:extLst>
              <a:ext uri="{FF2B5EF4-FFF2-40B4-BE49-F238E27FC236}">
                <a16:creationId xmlns:a16="http://schemas.microsoft.com/office/drawing/2014/main" id="{4D9519BE-F675-4800-836E-3512CF063D05}"/>
              </a:ext>
            </a:extLst>
          </p:cNvPr>
          <p:cNvSpPr txBox="1">
            <a:spLocks/>
          </p:cNvSpPr>
          <p:nvPr/>
        </p:nvSpPr>
        <p:spPr>
          <a:xfrm>
            <a:off x="320341" y="1718346"/>
            <a:ext cx="6637150" cy="4087324"/>
          </a:xfrm>
          <a:prstGeom prst="rect">
            <a:avLst/>
          </a:prstGeom>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The </a:t>
            </a:r>
            <a:r>
              <a:rPr lang="en-US" b="1"/>
              <a:t>Job Start Notification</a:t>
            </a:r>
            <a:r>
              <a:rPr lang="en-US"/>
              <a:t> can be scheduled or re-scheduled through the Seattle Services Portal</a:t>
            </a:r>
            <a:endParaRPr lang="en-US">
              <a:cs typeface="Calibri"/>
            </a:endParaRPr>
          </a:p>
          <a:p>
            <a:endParaRPr lang="en-US">
              <a:cs typeface="Calibri"/>
            </a:endParaRPr>
          </a:p>
          <a:p>
            <a:r>
              <a:rPr lang="en-US">
                <a:cs typeface="Calibri"/>
              </a:rPr>
              <a:t>The </a:t>
            </a:r>
            <a:r>
              <a:rPr lang="en-US" b="1">
                <a:ea typeface="+mn-lt"/>
                <a:cs typeface="+mn-lt"/>
              </a:rPr>
              <a:t>Job Start Notification</a:t>
            </a:r>
            <a:r>
              <a:rPr lang="en-US">
                <a:cs typeface="Calibri"/>
              </a:rPr>
              <a:t> schedules the </a:t>
            </a:r>
            <a:r>
              <a:rPr lang="en-US" b="1">
                <a:cs typeface="Calibri"/>
              </a:rPr>
              <a:t>Initial Inspection</a:t>
            </a:r>
          </a:p>
          <a:p>
            <a:endParaRPr lang="en-US">
              <a:cs typeface="Calibri"/>
            </a:endParaRPr>
          </a:p>
          <a:p>
            <a:r>
              <a:rPr lang="en-US">
                <a:cs typeface="Calibri"/>
              </a:rPr>
              <a:t>Instructions on how to schedule or re-schedule the </a:t>
            </a:r>
            <a:r>
              <a:rPr lang="en-US" b="1">
                <a:ea typeface="+mn-lt"/>
                <a:cs typeface="+mn-lt"/>
              </a:rPr>
              <a:t>Job Start Notification</a:t>
            </a:r>
            <a:r>
              <a:rPr lang="en-US">
                <a:cs typeface="Calibri"/>
              </a:rPr>
              <a:t> can be found on this help article: </a:t>
            </a:r>
            <a:r>
              <a:rPr lang="en-US">
                <a:ea typeface="+mn-lt"/>
                <a:cs typeface="+mn-lt"/>
                <a:hlinkClick r:id="rId2"/>
              </a:rPr>
              <a:t>https://seattlegov.zendesk.com/hc/en-us/articles/360057058453-How-to-Provide-or-Reschedule-a-Street-Use-Job-Start-Notification</a:t>
            </a:r>
            <a:r>
              <a:rPr lang="en-US">
                <a:ea typeface="+mn-lt"/>
                <a:cs typeface="+mn-lt"/>
              </a:rPr>
              <a:t> </a:t>
            </a:r>
            <a:endParaRPr lang="en-US">
              <a:cs typeface="Calibri"/>
            </a:endParaRPr>
          </a:p>
          <a:p>
            <a:endParaRPr lang="en-US"/>
          </a:p>
        </p:txBody>
      </p:sp>
      <p:pic>
        <p:nvPicPr>
          <p:cNvPr id="8" name="Picture 8">
            <a:extLst>
              <a:ext uri="{FF2B5EF4-FFF2-40B4-BE49-F238E27FC236}">
                <a16:creationId xmlns:a16="http://schemas.microsoft.com/office/drawing/2014/main" id="{983EBF9A-5330-4F9A-A524-740A4B610583}"/>
              </a:ext>
            </a:extLst>
          </p:cNvPr>
          <p:cNvPicPr>
            <a:picLocks noChangeAspect="1"/>
          </p:cNvPicPr>
          <p:nvPr/>
        </p:nvPicPr>
        <p:blipFill>
          <a:blip r:embed="rId3"/>
          <a:stretch>
            <a:fillRect/>
          </a:stretch>
        </p:blipFill>
        <p:spPr>
          <a:xfrm>
            <a:off x="7082287" y="1830929"/>
            <a:ext cx="5000446" cy="2653913"/>
          </a:xfrm>
          <a:prstGeom prst="rect">
            <a:avLst/>
          </a:prstGeom>
        </p:spPr>
      </p:pic>
    </p:spTree>
    <p:extLst>
      <p:ext uri="{BB962C8B-B14F-4D97-AF65-F5344CB8AC3E}">
        <p14:creationId xmlns:p14="http://schemas.microsoft.com/office/powerpoint/2010/main" val="2650406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148E-2A9E-4AB6-A12D-535017AE7B17}"/>
              </a:ext>
            </a:extLst>
          </p:cNvPr>
          <p:cNvSpPr>
            <a:spLocks noGrp="1"/>
          </p:cNvSpPr>
          <p:nvPr>
            <p:ph type="title"/>
          </p:nvPr>
        </p:nvSpPr>
        <p:spPr>
          <a:xfrm>
            <a:off x="332627" y="126059"/>
            <a:ext cx="3505495" cy="1622321"/>
          </a:xfrm>
        </p:spPr>
        <p:txBody>
          <a:bodyPr vert="horz" lIns="91440" tIns="45720" rIns="91440" bIns="45720" rtlCol="0" anchor="ctr">
            <a:normAutofit/>
          </a:bodyPr>
          <a:lstStyle/>
          <a:p>
            <a:pPr defTabSz="914400"/>
            <a:r>
              <a:rPr lang="en-US" kern="1200">
                <a:solidFill>
                  <a:srgbClr val="001E52"/>
                </a:solidFill>
                <a:latin typeface="+mj-lt"/>
                <a:ea typeface="+mj-ea"/>
                <a:cs typeface="+mj-cs"/>
              </a:rPr>
              <a:t>Job start rules</a:t>
            </a:r>
          </a:p>
        </p:txBody>
      </p:sp>
      <p:sp>
        <p:nvSpPr>
          <p:cNvPr id="7" name="Content Placeholder 2">
            <a:extLst>
              <a:ext uri="{FF2B5EF4-FFF2-40B4-BE49-F238E27FC236}">
                <a16:creationId xmlns:a16="http://schemas.microsoft.com/office/drawing/2014/main" id="{4D9519BE-F675-4800-836E-3512CF063D05}"/>
              </a:ext>
            </a:extLst>
          </p:cNvPr>
          <p:cNvSpPr txBox="1">
            <a:spLocks/>
          </p:cNvSpPr>
          <p:nvPr/>
        </p:nvSpPr>
        <p:spPr>
          <a:xfrm>
            <a:off x="332629" y="1748287"/>
            <a:ext cx="3965569" cy="378541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a:solidFill>
                  <a:srgbClr val="001E52"/>
                </a:solidFill>
              </a:rPr>
              <a:t>For </a:t>
            </a:r>
            <a:r>
              <a:rPr lang="en-US" b="1">
                <a:solidFill>
                  <a:srgbClr val="001E52"/>
                </a:solidFill>
              </a:rPr>
              <a:t>non-utility permits</a:t>
            </a:r>
            <a:r>
              <a:rPr lang="en-US">
                <a:solidFill>
                  <a:srgbClr val="001E52"/>
                </a:solidFill>
              </a:rPr>
              <a:t>, the job start can only be scheduled </a:t>
            </a:r>
            <a:r>
              <a:rPr lang="en-US" b="1">
                <a:solidFill>
                  <a:srgbClr val="001E52"/>
                </a:solidFill>
              </a:rPr>
              <a:t>30 business days</a:t>
            </a:r>
            <a:r>
              <a:rPr lang="en-US">
                <a:solidFill>
                  <a:srgbClr val="001E52"/>
                </a:solidFill>
              </a:rPr>
              <a:t> from the day you are scheduling</a:t>
            </a:r>
            <a:endParaRPr lang="en-US">
              <a:solidFill>
                <a:srgbClr val="001E52"/>
              </a:solidFill>
              <a:cs typeface="Calibri"/>
            </a:endParaRPr>
          </a:p>
          <a:p>
            <a:pPr indent="-228600" defTabSz="914400"/>
            <a:endParaRPr lang="en-US">
              <a:solidFill>
                <a:srgbClr val="001E52"/>
              </a:solidFill>
            </a:endParaRPr>
          </a:p>
          <a:p>
            <a:pPr indent="-228600" defTabSz="914400"/>
            <a:endParaRPr lang="en-US">
              <a:solidFill>
                <a:srgbClr val="001E52"/>
              </a:solidFill>
            </a:endParaRPr>
          </a:p>
        </p:txBody>
      </p:sp>
      <p:sp>
        <p:nvSpPr>
          <p:cNvPr id="23" name="Rectangle 2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3CAFCD87-5510-4D34-8DE5-456DFA1C4657}"/>
              </a:ext>
            </a:extLst>
          </p:cNvPr>
          <p:cNvPicPr>
            <a:picLocks noChangeAspect="1"/>
          </p:cNvPicPr>
          <p:nvPr/>
        </p:nvPicPr>
        <p:blipFill>
          <a:blip r:embed="rId2"/>
          <a:stretch>
            <a:fillRect/>
          </a:stretch>
        </p:blipFill>
        <p:spPr>
          <a:xfrm>
            <a:off x="5496576" y="1175861"/>
            <a:ext cx="5792546" cy="4493960"/>
          </a:xfrm>
          <a:prstGeom prst="rect">
            <a:avLst/>
          </a:prstGeom>
          <a:effectLst/>
        </p:spPr>
      </p:pic>
    </p:spTree>
    <p:extLst>
      <p:ext uri="{BB962C8B-B14F-4D97-AF65-F5344CB8AC3E}">
        <p14:creationId xmlns:p14="http://schemas.microsoft.com/office/powerpoint/2010/main" val="1687208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A148E-2A9E-4AB6-A12D-535017AE7B17}"/>
              </a:ext>
            </a:extLst>
          </p:cNvPr>
          <p:cNvSpPr>
            <a:spLocks noGrp="1"/>
          </p:cNvSpPr>
          <p:nvPr>
            <p:ph type="title"/>
          </p:nvPr>
        </p:nvSpPr>
        <p:spPr>
          <a:xfrm>
            <a:off x="332627" y="126059"/>
            <a:ext cx="3505495" cy="1622321"/>
          </a:xfrm>
        </p:spPr>
        <p:txBody>
          <a:bodyPr vert="horz" lIns="91440" tIns="45720" rIns="91440" bIns="45720" rtlCol="0" anchor="ctr">
            <a:normAutofit/>
          </a:bodyPr>
          <a:lstStyle/>
          <a:p>
            <a:pPr defTabSz="914400"/>
            <a:r>
              <a:rPr lang="en-US" kern="1200">
                <a:solidFill>
                  <a:srgbClr val="001E52"/>
                </a:solidFill>
                <a:latin typeface="+mj-lt"/>
                <a:ea typeface="+mj-ea"/>
                <a:cs typeface="+mj-cs"/>
              </a:rPr>
              <a:t>Job start rules</a:t>
            </a:r>
          </a:p>
        </p:txBody>
      </p:sp>
      <p:sp>
        <p:nvSpPr>
          <p:cNvPr id="7" name="Content Placeholder 2">
            <a:extLst>
              <a:ext uri="{FF2B5EF4-FFF2-40B4-BE49-F238E27FC236}">
                <a16:creationId xmlns:a16="http://schemas.microsoft.com/office/drawing/2014/main" id="{4D9519BE-F675-4800-836E-3512CF063D05}"/>
              </a:ext>
            </a:extLst>
          </p:cNvPr>
          <p:cNvSpPr txBox="1">
            <a:spLocks/>
          </p:cNvSpPr>
          <p:nvPr/>
        </p:nvSpPr>
        <p:spPr>
          <a:xfrm>
            <a:off x="332629" y="1748287"/>
            <a:ext cx="3965569" cy="378541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a:solidFill>
                  <a:srgbClr val="001E52"/>
                </a:solidFill>
              </a:rPr>
              <a:t>For </a:t>
            </a:r>
            <a:r>
              <a:rPr lang="en-US" b="1">
                <a:solidFill>
                  <a:srgbClr val="001E52"/>
                </a:solidFill>
              </a:rPr>
              <a:t>utility permits</a:t>
            </a:r>
            <a:r>
              <a:rPr lang="en-US">
                <a:solidFill>
                  <a:srgbClr val="001E52"/>
                </a:solidFill>
              </a:rPr>
              <a:t>, the job start can only be scheduled </a:t>
            </a:r>
            <a:r>
              <a:rPr lang="en-US" b="1">
                <a:solidFill>
                  <a:srgbClr val="001E52"/>
                </a:solidFill>
              </a:rPr>
              <a:t>through the permit expiration date</a:t>
            </a:r>
            <a:r>
              <a:rPr lang="en-US">
                <a:solidFill>
                  <a:srgbClr val="001E52"/>
                </a:solidFill>
              </a:rPr>
              <a:t> (As of June 10th)</a:t>
            </a:r>
            <a:endParaRPr lang="en-US">
              <a:solidFill>
                <a:srgbClr val="001E52"/>
              </a:solidFill>
              <a:cs typeface="Calibri"/>
            </a:endParaRPr>
          </a:p>
          <a:p>
            <a:pPr indent="-228600" defTabSz="914400"/>
            <a:endParaRPr lang="en-US">
              <a:solidFill>
                <a:srgbClr val="001E52"/>
              </a:solidFill>
            </a:endParaRPr>
          </a:p>
          <a:p>
            <a:pPr indent="-228600" defTabSz="914400"/>
            <a:endParaRPr lang="en-US">
              <a:solidFill>
                <a:srgbClr val="001E52"/>
              </a:solidFill>
            </a:endParaRPr>
          </a:p>
        </p:txBody>
      </p:sp>
      <p:sp>
        <p:nvSpPr>
          <p:cNvPr id="23" name="Rectangle 2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8C1A06A3-96BA-4B18-B63A-1B4A6E692304}"/>
              </a:ext>
            </a:extLst>
          </p:cNvPr>
          <p:cNvPicPr>
            <a:picLocks noChangeAspect="1"/>
          </p:cNvPicPr>
          <p:nvPr/>
        </p:nvPicPr>
        <p:blipFill>
          <a:blip r:embed="rId2"/>
          <a:stretch>
            <a:fillRect/>
          </a:stretch>
        </p:blipFill>
        <p:spPr>
          <a:xfrm>
            <a:off x="5196115" y="1340870"/>
            <a:ext cx="6389913" cy="4103690"/>
          </a:xfrm>
          <a:prstGeom prst="rect">
            <a:avLst/>
          </a:prstGeom>
        </p:spPr>
      </p:pic>
    </p:spTree>
    <p:extLst>
      <p:ext uri="{BB962C8B-B14F-4D97-AF65-F5344CB8AC3E}">
        <p14:creationId xmlns:p14="http://schemas.microsoft.com/office/powerpoint/2010/main" val="72904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30732-E554-4DE1-B7A3-D3A04006C968}"/>
              </a:ext>
            </a:extLst>
          </p:cNvPr>
          <p:cNvSpPr>
            <a:spLocks noGrp="1"/>
          </p:cNvSpPr>
          <p:nvPr>
            <p:ph type="title"/>
          </p:nvPr>
        </p:nvSpPr>
        <p:spPr/>
        <p:txBody>
          <a:bodyPr/>
          <a:lstStyle/>
          <a:p>
            <a:r>
              <a:rPr lang="en-US"/>
              <a:t>Webinar rules of conduct</a:t>
            </a:r>
          </a:p>
        </p:txBody>
      </p:sp>
      <p:sp>
        <p:nvSpPr>
          <p:cNvPr id="3" name="Content Placeholder 2">
            <a:extLst>
              <a:ext uri="{FF2B5EF4-FFF2-40B4-BE49-F238E27FC236}">
                <a16:creationId xmlns:a16="http://schemas.microsoft.com/office/drawing/2014/main" id="{8CB062D8-C52C-4FBC-9F57-F7E4F5ED7854}"/>
              </a:ext>
            </a:extLst>
          </p:cNvPr>
          <p:cNvSpPr>
            <a:spLocks noGrp="1"/>
          </p:cNvSpPr>
          <p:nvPr>
            <p:ph idx="1"/>
          </p:nvPr>
        </p:nvSpPr>
        <p:spPr/>
        <p:txBody>
          <a:bodyPr vert="horz" lIns="91440" tIns="45720" rIns="91440" bIns="45720" rtlCol="0" anchor="t">
            <a:normAutofit/>
          </a:bodyPr>
          <a:lstStyle/>
          <a:p>
            <a:r>
              <a:rPr lang="en-US"/>
              <a:t>Please only use the </a:t>
            </a:r>
            <a:r>
              <a:rPr lang="en-US" b="1"/>
              <a:t>Q&amp;A Chat</a:t>
            </a:r>
            <a:r>
              <a:rPr lang="en-US"/>
              <a:t> to ask questions during the presentation</a:t>
            </a:r>
          </a:p>
          <a:p>
            <a:endParaRPr lang="en-US"/>
          </a:p>
          <a:p>
            <a:r>
              <a:rPr lang="en-US"/>
              <a:t>Any questions not answered in the </a:t>
            </a:r>
            <a:r>
              <a:rPr lang="en-US" b="1">
                <a:ea typeface="+mn-lt"/>
                <a:cs typeface="+mn-lt"/>
              </a:rPr>
              <a:t>Q&amp;A Chat</a:t>
            </a:r>
            <a:r>
              <a:rPr lang="en-US"/>
              <a:t> can be asked again in the open Q&amp;A session at the end of the webinar</a:t>
            </a:r>
          </a:p>
          <a:p>
            <a:endParaRPr lang="en-US"/>
          </a:p>
          <a:p>
            <a:r>
              <a:rPr lang="en-US"/>
              <a:t>If you would like to be unmuted to ask a question, please request that in the </a:t>
            </a:r>
            <a:r>
              <a:rPr lang="en-US" b="1">
                <a:ea typeface="+mn-lt"/>
                <a:cs typeface="+mn-lt"/>
              </a:rPr>
              <a:t>Q&amp;A Chat</a:t>
            </a:r>
          </a:p>
        </p:txBody>
      </p:sp>
    </p:spTree>
    <p:extLst>
      <p:ext uri="{BB962C8B-B14F-4D97-AF65-F5344CB8AC3E}">
        <p14:creationId xmlns:p14="http://schemas.microsoft.com/office/powerpoint/2010/main" val="27105150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51">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804672" y="640080"/>
            <a:ext cx="3282696" cy="5257800"/>
          </a:xfrm>
        </p:spPr>
        <p:txBody>
          <a:bodyPr vert="horz" lIns="0" tIns="0" rIns="0" bIns="0" rtlCol="0" anchor="ctr">
            <a:normAutofit/>
          </a:bodyPr>
          <a:lstStyle/>
          <a:p>
            <a:pPr defTabSz="914400"/>
            <a:r>
              <a:rPr lang="en-US">
                <a:solidFill>
                  <a:schemeClr val="bg1"/>
                </a:solidFill>
                <a:cs typeface="Seattle Text"/>
              </a:rPr>
              <a:t>Job start rules</a:t>
            </a:r>
          </a:p>
        </p:txBody>
      </p:sp>
      <p:sp>
        <p:nvSpPr>
          <p:cNvPr id="11" name="TextBox 10">
            <a:extLst>
              <a:ext uri="{FF2B5EF4-FFF2-40B4-BE49-F238E27FC236}">
                <a16:creationId xmlns:a16="http://schemas.microsoft.com/office/drawing/2014/main" id="{911FEA2F-99C8-478C-B2E9-2FD10735AA03}"/>
              </a:ext>
            </a:extLst>
          </p:cNvPr>
          <p:cNvSpPr txBox="1"/>
          <p:nvPr/>
        </p:nvSpPr>
        <p:spPr>
          <a:xfrm>
            <a:off x="5290787" y="3536840"/>
            <a:ext cx="6283446" cy="1519689"/>
          </a:xfrm>
          <a:prstGeom prst="rect">
            <a:avLst/>
          </a:prstGeom>
        </p:spPr>
        <p:txBody>
          <a:bodyPr vert="horz" lIns="91440" tIns="45720" rIns="91440" bIns="45720" rtlCol="0" anchor="ctr">
            <a:normAutofit/>
          </a:bodyPr>
          <a:lstStyle/>
          <a:p>
            <a:endParaRPr lang="en-US" sz="2400">
              <a:solidFill>
                <a:srgbClr val="001E52"/>
              </a:solidFill>
              <a:cs typeface="Calibri"/>
            </a:endParaRPr>
          </a:p>
          <a:p>
            <a:pPr marL="742950" lvl="1" indent="-285750">
              <a:buFont typeface="Arial" panose="020B0604020202020204" pitchFamily="34" charset="0"/>
              <a:buChar char="•"/>
            </a:pPr>
            <a:endParaRPr lang="en-US" sz="2400">
              <a:solidFill>
                <a:srgbClr val="001E52"/>
              </a:solidFill>
            </a:endParaRPr>
          </a:p>
          <a:p>
            <a:pPr indent="-228600">
              <a:lnSpc>
                <a:spcPct val="90000"/>
              </a:lnSpc>
              <a:spcAft>
                <a:spcPts val="600"/>
              </a:spcAft>
              <a:buFont typeface="Arial" panose="020B0604020202020204" pitchFamily="34" charset="0"/>
              <a:buChar char="•"/>
            </a:pPr>
            <a:endParaRPr lang="en-US" sz="2400">
              <a:solidFill>
                <a:srgbClr val="001E52"/>
              </a:solidFill>
            </a:endParaRPr>
          </a:p>
        </p:txBody>
      </p:sp>
      <p:sp>
        <p:nvSpPr>
          <p:cNvPr id="4" name="Minus Sign 3">
            <a:extLst>
              <a:ext uri="{FF2B5EF4-FFF2-40B4-BE49-F238E27FC236}">
                <a16:creationId xmlns:a16="http://schemas.microsoft.com/office/drawing/2014/main" id="{ABDD27D6-EB94-4D58-A301-6D5575850A1B}"/>
              </a:ext>
            </a:extLst>
          </p:cNvPr>
          <p:cNvSpPr/>
          <p:nvPr/>
        </p:nvSpPr>
        <p:spPr>
          <a:xfrm>
            <a:off x="6459525" y="1587992"/>
            <a:ext cx="3058191" cy="375276"/>
          </a:xfrm>
          <a:prstGeom prst="mathMinus">
            <a:avLst/>
          </a:prstGeom>
          <a:solidFill>
            <a:schemeClr val="accent2"/>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5" name="Arrow: Up 4">
            <a:extLst>
              <a:ext uri="{FF2B5EF4-FFF2-40B4-BE49-F238E27FC236}">
                <a16:creationId xmlns:a16="http://schemas.microsoft.com/office/drawing/2014/main" id="{6CD898A3-DB33-48B5-A1FA-9E054ACE996F}"/>
              </a:ext>
            </a:extLst>
          </p:cNvPr>
          <p:cNvSpPr/>
          <p:nvPr/>
        </p:nvSpPr>
        <p:spPr>
          <a:xfrm>
            <a:off x="6790203" y="1889594"/>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6" name="TextBox 5">
            <a:extLst>
              <a:ext uri="{FF2B5EF4-FFF2-40B4-BE49-F238E27FC236}">
                <a16:creationId xmlns:a16="http://schemas.microsoft.com/office/drawing/2014/main" id="{C3E9FA43-F3E7-42F7-B5D7-8A75970CD47A}"/>
              </a:ext>
            </a:extLst>
          </p:cNvPr>
          <p:cNvSpPr txBox="1"/>
          <p:nvPr/>
        </p:nvSpPr>
        <p:spPr>
          <a:xfrm>
            <a:off x="6744331" y="2169589"/>
            <a:ext cx="1219608" cy="523220"/>
          </a:xfrm>
          <a:prstGeom prst="rect">
            <a:avLst/>
          </a:prstGeom>
          <a:noFill/>
        </p:spPr>
        <p:txBody>
          <a:bodyPr wrap="square" rtlCol="0">
            <a:spAutoFit/>
          </a:bodyPr>
          <a:lstStyle/>
          <a:p>
            <a:r>
              <a:rPr lang="en-US" sz="1400"/>
              <a:t>Issued Use Start Date</a:t>
            </a:r>
          </a:p>
        </p:txBody>
      </p:sp>
      <p:sp>
        <p:nvSpPr>
          <p:cNvPr id="21" name="Arrow: Up 20">
            <a:extLst>
              <a:ext uri="{FF2B5EF4-FFF2-40B4-BE49-F238E27FC236}">
                <a16:creationId xmlns:a16="http://schemas.microsoft.com/office/drawing/2014/main" id="{676B4B5E-1559-497B-B869-3AD36BD49EA8}"/>
              </a:ext>
            </a:extLst>
          </p:cNvPr>
          <p:cNvSpPr/>
          <p:nvPr/>
        </p:nvSpPr>
        <p:spPr>
          <a:xfrm rot="10740000">
            <a:off x="9051264" y="1400764"/>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2" name="TextBox 21">
            <a:extLst>
              <a:ext uri="{FF2B5EF4-FFF2-40B4-BE49-F238E27FC236}">
                <a16:creationId xmlns:a16="http://schemas.microsoft.com/office/drawing/2014/main" id="{F9064C64-CC4D-415A-AFBE-7016F2DB7C64}"/>
              </a:ext>
            </a:extLst>
          </p:cNvPr>
          <p:cNvSpPr txBox="1"/>
          <p:nvPr/>
        </p:nvSpPr>
        <p:spPr>
          <a:xfrm>
            <a:off x="8952748" y="848013"/>
            <a:ext cx="1839814" cy="523220"/>
          </a:xfrm>
          <a:prstGeom prst="rect">
            <a:avLst/>
          </a:prstGeom>
          <a:noFill/>
        </p:spPr>
        <p:txBody>
          <a:bodyPr wrap="square" lIns="91440" tIns="45720" rIns="91440" bIns="45720" rtlCol="0" anchor="t">
            <a:spAutoFit/>
          </a:bodyPr>
          <a:lstStyle/>
          <a:p>
            <a:r>
              <a:rPr lang="en-US" sz="1400"/>
              <a:t>Issued End Date or Permit Expiration Date</a:t>
            </a:r>
            <a:endParaRPr lang="en-US" sz="1400">
              <a:cs typeface="Calibri"/>
            </a:endParaRPr>
          </a:p>
        </p:txBody>
      </p:sp>
      <p:sp>
        <p:nvSpPr>
          <p:cNvPr id="24" name="Arrow: Up 23">
            <a:extLst>
              <a:ext uri="{FF2B5EF4-FFF2-40B4-BE49-F238E27FC236}">
                <a16:creationId xmlns:a16="http://schemas.microsoft.com/office/drawing/2014/main" id="{8B3E5C0A-CBE9-47C9-9B40-35EC66D6D95C}"/>
              </a:ext>
            </a:extLst>
          </p:cNvPr>
          <p:cNvSpPr/>
          <p:nvPr/>
        </p:nvSpPr>
        <p:spPr>
          <a:xfrm rot="10800000">
            <a:off x="7097803" y="1408639"/>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5" name="TextBox 24">
            <a:extLst>
              <a:ext uri="{FF2B5EF4-FFF2-40B4-BE49-F238E27FC236}">
                <a16:creationId xmlns:a16="http://schemas.microsoft.com/office/drawing/2014/main" id="{213C6523-5D15-45FE-A301-0993D3D06CEA}"/>
              </a:ext>
            </a:extLst>
          </p:cNvPr>
          <p:cNvSpPr txBox="1"/>
          <p:nvPr/>
        </p:nvSpPr>
        <p:spPr>
          <a:xfrm>
            <a:off x="7014736" y="500304"/>
            <a:ext cx="1737193" cy="954107"/>
          </a:xfrm>
          <a:prstGeom prst="rect">
            <a:avLst/>
          </a:prstGeom>
          <a:noFill/>
        </p:spPr>
        <p:txBody>
          <a:bodyPr wrap="square" lIns="91440" tIns="45720" rIns="91440" bIns="45720" rtlCol="0" anchor="t">
            <a:spAutoFit/>
          </a:bodyPr>
          <a:lstStyle/>
          <a:p>
            <a:r>
              <a:rPr lang="en-US" sz="1400"/>
              <a:t>Initial Inspection Scheduled </a:t>
            </a:r>
            <a:r>
              <a:rPr lang="en-US" sz="1400" b="1"/>
              <a:t>5 Bus Days</a:t>
            </a:r>
            <a:r>
              <a:rPr lang="en-US" sz="1400"/>
              <a:t> </a:t>
            </a:r>
            <a:r>
              <a:rPr lang="en-US" sz="1400" i="1"/>
              <a:t>After</a:t>
            </a:r>
            <a:r>
              <a:rPr lang="en-US" sz="1400"/>
              <a:t> Issued Start Date </a:t>
            </a:r>
            <a:endParaRPr lang="en-US" sz="1400">
              <a:cs typeface="Calibri"/>
            </a:endParaRPr>
          </a:p>
        </p:txBody>
      </p:sp>
      <p:sp>
        <p:nvSpPr>
          <p:cNvPr id="7" name="TextBox 6">
            <a:extLst>
              <a:ext uri="{FF2B5EF4-FFF2-40B4-BE49-F238E27FC236}">
                <a16:creationId xmlns:a16="http://schemas.microsoft.com/office/drawing/2014/main" id="{CFA8C5C1-E393-418D-A322-FE57A6F6B395}"/>
              </a:ext>
            </a:extLst>
          </p:cNvPr>
          <p:cNvSpPr txBox="1"/>
          <p:nvPr/>
        </p:nvSpPr>
        <p:spPr>
          <a:xfrm>
            <a:off x="4954357" y="3186033"/>
            <a:ext cx="7088577" cy="3518140"/>
          </a:xfrm>
          <a:prstGeom prst="rect">
            <a:avLst/>
          </a:prstGeom>
        </p:spPr>
        <p:txBody>
          <a:bodyPr vert="horz" lIns="91440" tIns="45720" rIns="91440" bIns="45720" rtlCol="0" anchor="ctr">
            <a:normAutofit lnSpcReduction="10000"/>
          </a:bodyPr>
          <a:lstStyle/>
          <a:p>
            <a:pPr marL="285750" indent="-285750">
              <a:buFont typeface="Arial" panose="020B0604020202020204" pitchFamily="34" charset="0"/>
              <a:buChar char="•"/>
            </a:pPr>
            <a:r>
              <a:rPr lang="en-US" sz="2400">
                <a:solidFill>
                  <a:srgbClr val="001E52"/>
                </a:solidFill>
                <a:cs typeface="Calibri"/>
              </a:rPr>
              <a:t>If the </a:t>
            </a:r>
            <a:r>
              <a:rPr lang="en-US" sz="2400" b="1">
                <a:solidFill>
                  <a:schemeClr val="tx2">
                    <a:lumMod val="50000"/>
                  </a:schemeClr>
                </a:solidFill>
                <a:ea typeface="+mn-lt"/>
                <a:cs typeface="+mn-lt"/>
              </a:rPr>
              <a:t>Job Start Notification</a:t>
            </a:r>
            <a:r>
              <a:rPr lang="en-US" sz="2400">
                <a:solidFill>
                  <a:srgbClr val="001E52"/>
                </a:solidFill>
                <a:cs typeface="Calibri"/>
              </a:rPr>
              <a:t> is </a:t>
            </a:r>
            <a:r>
              <a:rPr lang="en-US" sz="2400" b="1">
                <a:solidFill>
                  <a:srgbClr val="001E52"/>
                </a:solidFill>
                <a:cs typeface="Calibri"/>
              </a:rPr>
              <a:t>not</a:t>
            </a:r>
            <a:r>
              <a:rPr lang="en-US" sz="2400">
                <a:solidFill>
                  <a:srgbClr val="001E52"/>
                </a:solidFill>
                <a:cs typeface="Calibri"/>
              </a:rPr>
              <a:t> scheduled, the </a:t>
            </a:r>
            <a:r>
              <a:rPr lang="en-US" sz="2400" b="1">
                <a:solidFill>
                  <a:srgbClr val="001E52"/>
                </a:solidFill>
                <a:cs typeface="Calibri"/>
              </a:rPr>
              <a:t>Initial Inspection</a:t>
            </a:r>
            <a:r>
              <a:rPr lang="en-US" sz="2400">
                <a:solidFill>
                  <a:srgbClr val="001E52"/>
                </a:solidFill>
                <a:cs typeface="Calibri"/>
              </a:rPr>
              <a:t> will automatically schedule </a:t>
            </a:r>
            <a:r>
              <a:rPr lang="en-US" sz="2400" b="1">
                <a:solidFill>
                  <a:srgbClr val="001E52"/>
                </a:solidFill>
                <a:cs typeface="Calibri"/>
              </a:rPr>
              <a:t>5 business days</a:t>
            </a:r>
            <a:r>
              <a:rPr lang="en-US" sz="2400">
                <a:solidFill>
                  <a:srgbClr val="001E52"/>
                </a:solidFill>
                <a:cs typeface="Calibri"/>
              </a:rPr>
              <a:t> </a:t>
            </a:r>
            <a:r>
              <a:rPr lang="en-US" sz="2400" i="1">
                <a:solidFill>
                  <a:srgbClr val="001E52"/>
                </a:solidFill>
                <a:cs typeface="Calibri"/>
              </a:rPr>
              <a:t>after</a:t>
            </a:r>
            <a:r>
              <a:rPr lang="en-US" sz="2400">
                <a:solidFill>
                  <a:srgbClr val="001E52"/>
                </a:solidFill>
                <a:cs typeface="Calibri"/>
              </a:rPr>
              <a:t> the issued start date</a:t>
            </a:r>
          </a:p>
          <a:p>
            <a:pPr marL="285750" indent="-285750">
              <a:buFont typeface="Arial" panose="020B0604020202020204" pitchFamily="34" charset="0"/>
              <a:buChar char="•"/>
            </a:pPr>
            <a:endParaRPr lang="en-US" sz="2400">
              <a:solidFill>
                <a:srgbClr val="001E52"/>
              </a:solidFill>
              <a:cs typeface="Calibri"/>
            </a:endParaRPr>
          </a:p>
          <a:p>
            <a:pPr marL="285750" indent="-285750">
              <a:buFont typeface="Arial" panose="020B0604020202020204" pitchFamily="34" charset="0"/>
              <a:buChar char="•"/>
            </a:pPr>
            <a:r>
              <a:rPr lang="en-US" sz="2400">
                <a:solidFill>
                  <a:srgbClr val="001E52"/>
                </a:solidFill>
                <a:cs typeface="Calibri"/>
              </a:rPr>
              <a:t>After the </a:t>
            </a:r>
            <a:r>
              <a:rPr lang="en-US" sz="2400" b="1">
                <a:solidFill>
                  <a:srgbClr val="001E52"/>
                </a:solidFill>
                <a:cs typeface="Calibri"/>
              </a:rPr>
              <a:t>Initial Inspection</a:t>
            </a:r>
            <a:r>
              <a:rPr lang="en-US" sz="2400">
                <a:solidFill>
                  <a:srgbClr val="001E52"/>
                </a:solidFill>
                <a:cs typeface="Calibri"/>
              </a:rPr>
              <a:t> has been completed, the </a:t>
            </a:r>
            <a:r>
              <a:rPr lang="en-US" sz="2400" b="1">
                <a:solidFill>
                  <a:schemeClr val="tx2">
                    <a:lumMod val="50000"/>
                  </a:schemeClr>
                </a:solidFill>
                <a:ea typeface="+mn-lt"/>
                <a:cs typeface="+mn-lt"/>
              </a:rPr>
              <a:t>Job Start Notification</a:t>
            </a:r>
            <a:r>
              <a:rPr lang="en-US" sz="2400">
                <a:solidFill>
                  <a:srgbClr val="001E52"/>
                </a:solidFill>
                <a:cs typeface="Calibri"/>
              </a:rPr>
              <a:t> is no longer available to schedule or re-schedule on the Seattle Services Portal</a:t>
            </a:r>
          </a:p>
          <a:p>
            <a:pPr marL="742950" lvl="1" indent="-285750">
              <a:buFont typeface="Arial" panose="020B0604020202020204" pitchFamily="34" charset="0"/>
              <a:buChar char="•"/>
            </a:pPr>
            <a:r>
              <a:rPr lang="en-US" sz="2400">
                <a:solidFill>
                  <a:srgbClr val="001E52"/>
                </a:solidFill>
                <a:cs typeface="Calibri"/>
              </a:rPr>
              <a:t>To re-schedule the Initial Inspection, email the assigned inspector </a:t>
            </a:r>
          </a:p>
          <a:p>
            <a:pPr marL="742950" lvl="1" indent="-285750">
              <a:buFont typeface="Arial" panose="020B0604020202020204" pitchFamily="34" charset="0"/>
              <a:buChar char="•"/>
            </a:pPr>
            <a:endParaRPr lang="en-US" sz="2400">
              <a:solidFill>
                <a:srgbClr val="001E52"/>
              </a:solidFill>
              <a:cs typeface="Calibri"/>
            </a:endParaRPr>
          </a:p>
          <a:p>
            <a:pPr indent="-228600">
              <a:lnSpc>
                <a:spcPct val="90000"/>
              </a:lnSpc>
              <a:spcAft>
                <a:spcPts val="600"/>
              </a:spcAft>
              <a:buFont typeface="Arial" panose="020B0604020202020204" pitchFamily="34" charset="0"/>
              <a:buChar char="•"/>
            </a:pPr>
            <a:endParaRPr lang="en-US" sz="2400">
              <a:solidFill>
                <a:srgbClr val="001E52"/>
              </a:solidFill>
              <a:cs typeface="Calibri"/>
            </a:endParaRPr>
          </a:p>
        </p:txBody>
      </p:sp>
    </p:spTree>
    <p:extLst>
      <p:ext uri="{BB962C8B-B14F-4D97-AF65-F5344CB8AC3E}">
        <p14:creationId xmlns:p14="http://schemas.microsoft.com/office/powerpoint/2010/main" val="1289248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a:solidFill>
                  <a:srgbClr val="001E52"/>
                </a:solidFill>
              </a:rPr>
              <a:t>Utility permit amendment rules </a:t>
            </a:r>
          </a:p>
        </p:txBody>
      </p:sp>
      <p:graphicFrame>
        <p:nvGraphicFramePr>
          <p:cNvPr id="77" name="TextBox 10">
            <a:extLst>
              <a:ext uri="{FF2B5EF4-FFF2-40B4-BE49-F238E27FC236}">
                <a16:creationId xmlns:a16="http://schemas.microsoft.com/office/drawing/2014/main" id="{56A2A5D8-8045-4C9F-869F-F94B18D10E1C}"/>
              </a:ext>
            </a:extLst>
          </p:cNvPr>
          <p:cNvGraphicFramePr/>
          <p:nvPr>
            <p:extLst>
              <p:ext uri="{D42A27DB-BD31-4B8C-83A1-F6EECF244321}">
                <p14:modId xmlns:p14="http://schemas.microsoft.com/office/powerpoint/2010/main" val="867268909"/>
              </p:ext>
            </p:extLst>
          </p:nvPr>
        </p:nvGraphicFramePr>
        <p:xfrm>
          <a:off x="432352" y="1800777"/>
          <a:ext cx="1132729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33562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a:solidFill>
                  <a:srgbClr val="001E52"/>
                </a:solidFill>
              </a:rPr>
              <a:t>Utility permit amendment rules – Date Change Amendment </a:t>
            </a:r>
          </a:p>
        </p:txBody>
      </p:sp>
      <p:sp>
        <p:nvSpPr>
          <p:cNvPr id="32" name="Minus Sign 31">
            <a:extLst>
              <a:ext uri="{FF2B5EF4-FFF2-40B4-BE49-F238E27FC236}">
                <a16:creationId xmlns:a16="http://schemas.microsoft.com/office/drawing/2014/main" id="{9FAB90D2-5B5B-465B-9046-B644DD1A1024}"/>
              </a:ext>
            </a:extLst>
          </p:cNvPr>
          <p:cNvSpPr/>
          <p:nvPr/>
        </p:nvSpPr>
        <p:spPr>
          <a:xfrm>
            <a:off x="2613546" y="2598699"/>
            <a:ext cx="6247620" cy="416911"/>
          </a:xfrm>
          <a:prstGeom prst="mathMinus">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33" name="Minus Sign 32">
            <a:extLst>
              <a:ext uri="{FF2B5EF4-FFF2-40B4-BE49-F238E27FC236}">
                <a16:creationId xmlns:a16="http://schemas.microsoft.com/office/drawing/2014/main" id="{248D063C-1CC0-4B8A-91C4-231C1F3E2C66}"/>
              </a:ext>
            </a:extLst>
          </p:cNvPr>
          <p:cNvSpPr/>
          <p:nvPr/>
        </p:nvSpPr>
        <p:spPr>
          <a:xfrm>
            <a:off x="3379717" y="2633893"/>
            <a:ext cx="642796" cy="346522"/>
          </a:xfrm>
          <a:prstGeom prst="mathMinus">
            <a:avLst/>
          </a:prstGeom>
          <a:solidFill>
            <a:schemeClr val="accent2"/>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34" name="Arrow: Up 33">
            <a:extLst>
              <a:ext uri="{FF2B5EF4-FFF2-40B4-BE49-F238E27FC236}">
                <a16:creationId xmlns:a16="http://schemas.microsoft.com/office/drawing/2014/main" id="{9DDC212D-FB58-427E-A56B-B7A002B0C08E}"/>
              </a:ext>
            </a:extLst>
          </p:cNvPr>
          <p:cNvSpPr/>
          <p:nvPr/>
        </p:nvSpPr>
        <p:spPr>
          <a:xfrm>
            <a:off x="3379717" y="2906741"/>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35" name="TextBox 4">
            <a:extLst>
              <a:ext uri="{FF2B5EF4-FFF2-40B4-BE49-F238E27FC236}">
                <a16:creationId xmlns:a16="http://schemas.microsoft.com/office/drawing/2014/main" id="{629BFA72-18B1-47A3-B2DA-5933933958F7}"/>
              </a:ext>
            </a:extLst>
          </p:cNvPr>
          <p:cNvSpPr txBox="1"/>
          <p:nvPr/>
        </p:nvSpPr>
        <p:spPr>
          <a:xfrm>
            <a:off x="3003165" y="3143603"/>
            <a:ext cx="113334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Issued Use Start Date</a:t>
            </a:r>
          </a:p>
        </p:txBody>
      </p:sp>
      <p:sp>
        <p:nvSpPr>
          <p:cNvPr id="36" name="Arrow: Up 35">
            <a:extLst>
              <a:ext uri="{FF2B5EF4-FFF2-40B4-BE49-F238E27FC236}">
                <a16:creationId xmlns:a16="http://schemas.microsoft.com/office/drawing/2014/main" id="{DFEE6ED2-BC9C-4894-A980-4D00CBECFE89}"/>
              </a:ext>
            </a:extLst>
          </p:cNvPr>
          <p:cNvSpPr/>
          <p:nvPr/>
        </p:nvSpPr>
        <p:spPr>
          <a:xfrm>
            <a:off x="7941154" y="2906741"/>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37" name="TextBox 6">
            <a:extLst>
              <a:ext uri="{FF2B5EF4-FFF2-40B4-BE49-F238E27FC236}">
                <a16:creationId xmlns:a16="http://schemas.microsoft.com/office/drawing/2014/main" id="{6B017390-AD68-4D8C-882A-E30BA0492A8D}"/>
              </a:ext>
            </a:extLst>
          </p:cNvPr>
          <p:cNvSpPr txBox="1"/>
          <p:nvPr/>
        </p:nvSpPr>
        <p:spPr>
          <a:xfrm>
            <a:off x="7682300" y="3121302"/>
            <a:ext cx="1044996"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Permit Expiration Date</a:t>
            </a:r>
          </a:p>
        </p:txBody>
      </p:sp>
      <p:sp>
        <p:nvSpPr>
          <p:cNvPr id="38" name="Minus Sign 37">
            <a:extLst>
              <a:ext uri="{FF2B5EF4-FFF2-40B4-BE49-F238E27FC236}">
                <a16:creationId xmlns:a16="http://schemas.microsoft.com/office/drawing/2014/main" id="{4209DB7C-6426-442C-97CC-656E021C6548}"/>
              </a:ext>
            </a:extLst>
          </p:cNvPr>
          <p:cNvSpPr/>
          <p:nvPr/>
        </p:nvSpPr>
        <p:spPr>
          <a:xfrm>
            <a:off x="2664747" y="2623593"/>
            <a:ext cx="642796" cy="346522"/>
          </a:xfrm>
          <a:prstGeom prst="mathMinus">
            <a:avLst/>
          </a:prstGeom>
          <a:solidFill>
            <a:schemeClr val="accent6"/>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39" name="Arrow: Up 38">
            <a:extLst>
              <a:ext uri="{FF2B5EF4-FFF2-40B4-BE49-F238E27FC236}">
                <a16:creationId xmlns:a16="http://schemas.microsoft.com/office/drawing/2014/main" id="{7D5968AC-0C07-4A9B-95AA-423996BCF7C7}"/>
              </a:ext>
            </a:extLst>
          </p:cNvPr>
          <p:cNvSpPr/>
          <p:nvPr/>
        </p:nvSpPr>
        <p:spPr>
          <a:xfrm rot="10800000">
            <a:off x="2695279" y="2397031"/>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40" name="TextBox 9">
            <a:extLst>
              <a:ext uri="{FF2B5EF4-FFF2-40B4-BE49-F238E27FC236}">
                <a16:creationId xmlns:a16="http://schemas.microsoft.com/office/drawing/2014/main" id="{2C10F154-CCA9-49D3-868B-DC0110204B81}"/>
              </a:ext>
            </a:extLst>
          </p:cNvPr>
          <p:cNvSpPr txBox="1"/>
          <p:nvPr/>
        </p:nvSpPr>
        <p:spPr>
          <a:xfrm>
            <a:off x="2617400" y="1851722"/>
            <a:ext cx="1127067" cy="5232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New Use Start Date</a:t>
            </a:r>
            <a:endParaRPr lang="en-US">
              <a:cs typeface="Calibri"/>
            </a:endParaRPr>
          </a:p>
        </p:txBody>
      </p:sp>
      <p:sp>
        <p:nvSpPr>
          <p:cNvPr id="29" name="TextBox 28">
            <a:extLst>
              <a:ext uri="{FF2B5EF4-FFF2-40B4-BE49-F238E27FC236}">
                <a16:creationId xmlns:a16="http://schemas.microsoft.com/office/drawing/2014/main" id="{7ADF2CF0-8055-4924-9531-D8C77D8BA46D}"/>
              </a:ext>
            </a:extLst>
          </p:cNvPr>
          <p:cNvSpPr txBox="1"/>
          <p:nvPr/>
        </p:nvSpPr>
        <p:spPr>
          <a:xfrm>
            <a:off x="2184809" y="4439644"/>
            <a:ext cx="7376750" cy="1519689"/>
          </a:xfrm>
          <a:prstGeom prst="rect">
            <a:avLst/>
          </a:prstGeom>
        </p:spPr>
        <p:txBody>
          <a:bodyPr vert="horz" lIns="91440" tIns="45720" rIns="91440" bIns="45720" rtlCol="0" anchor="ctr">
            <a:normAutofit/>
          </a:bodyPr>
          <a:lstStyle/>
          <a:p>
            <a:pPr marL="285750" indent="-285750">
              <a:buFont typeface="Arial" panose="020B0604020202020204" pitchFamily="34" charset="0"/>
              <a:buChar char="•"/>
            </a:pPr>
            <a:r>
              <a:rPr lang="en-US" sz="2400">
                <a:solidFill>
                  <a:srgbClr val="001E52"/>
                </a:solidFill>
                <a:cs typeface="Calibri"/>
              </a:rPr>
              <a:t>A </a:t>
            </a:r>
            <a:r>
              <a:rPr lang="en-US" sz="2400" b="1">
                <a:solidFill>
                  <a:srgbClr val="001E52"/>
                </a:solidFill>
                <a:cs typeface="Calibri"/>
              </a:rPr>
              <a:t>Date Change Amendment</a:t>
            </a:r>
            <a:r>
              <a:rPr lang="en-US" sz="2400">
                <a:solidFill>
                  <a:srgbClr val="001E52"/>
                </a:solidFill>
                <a:cs typeface="Calibri"/>
              </a:rPr>
              <a:t> is required when the start date needs to move </a:t>
            </a:r>
            <a:r>
              <a:rPr lang="en-US" sz="2400" b="1" i="1">
                <a:solidFill>
                  <a:srgbClr val="001E52"/>
                </a:solidFill>
                <a:cs typeface="Calibri"/>
              </a:rPr>
              <a:t>before</a:t>
            </a:r>
            <a:r>
              <a:rPr lang="en-US" sz="2400">
                <a:solidFill>
                  <a:srgbClr val="001E52"/>
                </a:solidFill>
                <a:cs typeface="Calibri"/>
              </a:rPr>
              <a:t> the issued use start date </a:t>
            </a:r>
          </a:p>
          <a:p>
            <a:pPr marL="742950" lvl="1" indent="-285750">
              <a:buFont typeface="Arial" panose="020B0604020202020204" pitchFamily="34" charset="0"/>
              <a:buChar char="•"/>
            </a:pPr>
            <a:endParaRPr lang="en-US" sz="2400">
              <a:solidFill>
                <a:srgbClr val="001E52"/>
              </a:solidFill>
            </a:endParaRPr>
          </a:p>
          <a:p>
            <a:pPr indent="-228600">
              <a:lnSpc>
                <a:spcPct val="90000"/>
              </a:lnSpc>
              <a:spcAft>
                <a:spcPts val="600"/>
              </a:spcAft>
              <a:buFont typeface="Arial" panose="020B0604020202020204" pitchFamily="34" charset="0"/>
              <a:buChar char="•"/>
            </a:pPr>
            <a:endParaRPr lang="en-US" sz="2400">
              <a:solidFill>
                <a:srgbClr val="001E52"/>
              </a:solidFill>
            </a:endParaRPr>
          </a:p>
        </p:txBody>
      </p:sp>
    </p:spTree>
    <p:extLst>
      <p:ext uri="{BB962C8B-B14F-4D97-AF65-F5344CB8AC3E}">
        <p14:creationId xmlns:p14="http://schemas.microsoft.com/office/powerpoint/2010/main" val="6950739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a:solidFill>
                  <a:srgbClr val="001E52"/>
                </a:solidFill>
              </a:rPr>
              <a:t>Utility permit amendment rules – Extension Amendment </a:t>
            </a:r>
          </a:p>
        </p:txBody>
      </p:sp>
      <p:sp>
        <p:nvSpPr>
          <p:cNvPr id="43" name="Minus Sign 42">
            <a:extLst>
              <a:ext uri="{FF2B5EF4-FFF2-40B4-BE49-F238E27FC236}">
                <a16:creationId xmlns:a16="http://schemas.microsoft.com/office/drawing/2014/main" id="{19336E84-34FF-4308-A4BA-26EB3C374569}"/>
              </a:ext>
            </a:extLst>
          </p:cNvPr>
          <p:cNvSpPr/>
          <p:nvPr/>
        </p:nvSpPr>
        <p:spPr>
          <a:xfrm>
            <a:off x="2902739" y="2594475"/>
            <a:ext cx="6247620" cy="416911"/>
          </a:xfrm>
          <a:prstGeom prst="mathMinus">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44" name="Minus Sign 43">
            <a:extLst>
              <a:ext uri="{FF2B5EF4-FFF2-40B4-BE49-F238E27FC236}">
                <a16:creationId xmlns:a16="http://schemas.microsoft.com/office/drawing/2014/main" id="{6B2E7732-EF21-41C1-8DB7-DA122D17F926}"/>
              </a:ext>
            </a:extLst>
          </p:cNvPr>
          <p:cNvSpPr/>
          <p:nvPr/>
        </p:nvSpPr>
        <p:spPr>
          <a:xfrm>
            <a:off x="3668910" y="2629669"/>
            <a:ext cx="642796" cy="346522"/>
          </a:xfrm>
          <a:prstGeom prst="mathMinus">
            <a:avLst/>
          </a:prstGeom>
          <a:solidFill>
            <a:schemeClr val="accent2"/>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45" name="Arrow: Up 44">
            <a:extLst>
              <a:ext uri="{FF2B5EF4-FFF2-40B4-BE49-F238E27FC236}">
                <a16:creationId xmlns:a16="http://schemas.microsoft.com/office/drawing/2014/main" id="{4AB3F276-9B5F-4348-B978-F6BA8EEB7787}"/>
              </a:ext>
            </a:extLst>
          </p:cNvPr>
          <p:cNvSpPr/>
          <p:nvPr/>
        </p:nvSpPr>
        <p:spPr>
          <a:xfrm>
            <a:off x="3668910" y="2902517"/>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46" name="TextBox 4">
            <a:extLst>
              <a:ext uri="{FF2B5EF4-FFF2-40B4-BE49-F238E27FC236}">
                <a16:creationId xmlns:a16="http://schemas.microsoft.com/office/drawing/2014/main" id="{846CA4F3-7680-48AF-9219-75DFB63E7C3A}"/>
              </a:ext>
            </a:extLst>
          </p:cNvPr>
          <p:cNvSpPr txBox="1"/>
          <p:nvPr/>
        </p:nvSpPr>
        <p:spPr>
          <a:xfrm>
            <a:off x="3292359" y="3139379"/>
            <a:ext cx="113334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Issued Use Start Date</a:t>
            </a:r>
          </a:p>
        </p:txBody>
      </p:sp>
      <p:sp>
        <p:nvSpPr>
          <p:cNvPr id="47" name="Arrow: Up 46">
            <a:extLst>
              <a:ext uri="{FF2B5EF4-FFF2-40B4-BE49-F238E27FC236}">
                <a16:creationId xmlns:a16="http://schemas.microsoft.com/office/drawing/2014/main" id="{D1EEA08D-36DE-4C3C-AA98-F00E89EC3267}"/>
              </a:ext>
            </a:extLst>
          </p:cNvPr>
          <p:cNvSpPr/>
          <p:nvPr/>
        </p:nvSpPr>
        <p:spPr>
          <a:xfrm>
            <a:off x="8230348" y="2902517"/>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48" name="TextBox 6">
            <a:extLst>
              <a:ext uri="{FF2B5EF4-FFF2-40B4-BE49-F238E27FC236}">
                <a16:creationId xmlns:a16="http://schemas.microsoft.com/office/drawing/2014/main" id="{4BD7DA58-42DF-4DBB-80E0-89E039198174}"/>
              </a:ext>
            </a:extLst>
          </p:cNvPr>
          <p:cNvSpPr txBox="1"/>
          <p:nvPr/>
        </p:nvSpPr>
        <p:spPr>
          <a:xfrm>
            <a:off x="7971493" y="3117078"/>
            <a:ext cx="1044996"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Permit Expiration Date</a:t>
            </a:r>
          </a:p>
        </p:txBody>
      </p:sp>
      <p:sp>
        <p:nvSpPr>
          <p:cNvPr id="49" name="Minus Sign 48">
            <a:extLst>
              <a:ext uri="{FF2B5EF4-FFF2-40B4-BE49-F238E27FC236}">
                <a16:creationId xmlns:a16="http://schemas.microsoft.com/office/drawing/2014/main" id="{68F8488C-B684-4076-B35D-B9E39D7E4B03}"/>
              </a:ext>
            </a:extLst>
          </p:cNvPr>
          <p:cNvSpPr/>
          <p:nvPr/>
        </p:nvSpPr>
        <p:spPr>
          <a:xfrm>
            <a:off x="4148321" y="2629669"/>
            <a:ext cx="642796" cy="346522"/>
          </a:xfrm>
          <a:prstGeom prst="mathMinus">
            <a:avLst/>
          </a:prstGeom>
          <a:solidFill>
            <a:schemeClr val="accent6"/>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50" name="Arrow: Up 49">
            <a:extLst>
              <a:ext uri="{FF2B5EF4-FFF2-40B4-BE49-F238E27FC236}">
                <a16:creationId xmlns:a16="http://schemas.microsoft.com/office/drawing/2014/main" id="{B1312331-BFB3-4F94-BB7E-FBE9FEF98B44}"/>
              </a:ext>
            </a:extLst>
          </p:cNvPr>
          <p:cNvSpPr/>
          <p:nvPr/>
        </p:nvSpPr>
        <p:spPr>
          <a:xfrm rot="10800000">
            <a:off x="4148321" y="2485604"/>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51" name="TextBox 9">
            <a:extLst>
              <a:ext uri="{FF2B5EF4-FFF2-40B4-BE49-F238E27FC236}">
                <a16:creationId xmlns:a16="http://schemas.microsoft.com/office/drawing/2014/main" id="{EC3C3F80-0A79-41D0-8C06-568FBC811E2C}"/>
              </a:ext>
            </a:extLst>
          </p:cNvPr>
          <p:cNvSpPr txBox="1"/>
          <p:nvPr/>
        </p:nvSpPr>
        <p:spPr>
          <a:xfrm>
            <a:off x="3804711" y="1927188"/>
            <a:ext cx="113334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Issued Duration</a:t>
            </a:r>
          </a:p>
        </p:txBody>
      </p:sp>
      <p:sp>
        <p:nvSpPr>
          <p:cNvPr id="52" name="Arrow: Up 51">
            <a:extLst>
              <a:ext uri="{FF2B5EF4-FFF2-40B4-BE49-F238E27FC236}">
                <a16:creationId xmlns:a16="http://schemas.microsoft.com/office/drawing/2014/main" id="{B6478BCB-E349-4E4B-B819-8D8902E27D5C}"/>
              </a:ext>
            </a:extLst>
          </p:cNvPr>
          <p:cNvSpPr/>
          <p:nvPr/>
        </p:nvSpPr>
        <p:spPr>
          <a:xfrm>
            <a:off x="4620356" y="2900993"/>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53" name="TextBox 11">
            <a:extLst>
              <a:ext uri="{FF2B5EF4-FFF2-40B4-BE49-F238E27FC236}">
                <a16:creationId xmlns:a16="http://schemas.microsoft.com/office/drawing/2014/main" id="{7F7199F4-85ED-4DEC-9AAA-38FF4BF16B14}"/>
              </a:ext>
            </a:extLst>
          </p:cNvPr>
          <p:cNvSpPr txBox="1"/>
          <p:nvPr/>
        </p:nvSpPr>
        <p:spPr>
          <a:xfrm>
            <a:off x="4336224" y="3131492"/>
            <a:ext cx="113334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Actual Duration</a:t>
            </a:r>
          </a:p>
        </p:txBody>
      </p:sp>
      <p:sp>
        <p:nvSpPr>
          <p:cNvPr id="54" name="TextBox 1">
            <a:extLst>
              <a:ext uri="{FF2B5EF4-FFF2-40B4-BE49-F238E27FC236}">
                <a16:creationId xmlns:a16="http://schemas.microsoft.com/office/drawing/2014/main" id="{976A0576-FB49-42EE-B1DB-83AE7311BCD1}"/>
              </a:ext>
            </a:extLst>
          </p:cNvPr>
          <p:cNvSpPr txBox="1"/>
          <p:nvPr/>
        </p:nvSpPr>
        <p:spPr>
          <a:xfrm>
            <a:off x="3192968" y="4598587"/>
            <a:ext cx="7341587" cy="111641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400">
                <a:solidFill>
                  <a:srgbClr val="001E52"/>
                </a:solidFill>
              </a:rPr>
              <a:t>Work is extending beyond the issued duration </a:t>
            </a:r>
          </a:p>
          <a:p>
            <a:pPr marL="285750" indent="-285750">
              <a:buFont typeface="Arial" panose="020B0604020202020204" pitchFamily="34" charset="0"/>
              <a:buChar char="•"/>
            </a:pPr>
            <a:r>
              <a:rPr lang="en-US" sz="2400">
                <a:solidFill>
                  <a:srgbClr val="001E52"/>
                </a:solidFill>
              </a:rPr>
              <a:t>Requires an </a:t>
            </a:r>
            <a:r>
              <a:rPr lang="en-US" sz="2400" b="1">
                <a:solidFill>
                  <a:srgbClr val="001E52"/>
                </a:solidFill>
              </a:rPr>
              <a:t>Extension Amendment</a:t>
            </a:r>
          </a:p>
          <a:p>
            <a:pPr marL="285750" indent="-285750">
              <a:buFont typeface="Arial" panose="020B0604020202020204" pitchFamily="34" charset="0"/>
              <a:buChar char="•"/>
            </a:pPr>
            <a:r>
              <a:rPr lang="en-US" sz="2400">
                <a:solidFill>
                  <a:srgbClr val="001E52"/>
                </a:solidFill>
              </a:rPr>
              <a:t>In Hub areas, requires Hub coordination documented in dotMaps</a:t>
            </a:r>
          </a:p>
          <a:p>
            <a:pPr>
              <a:lnSpc>
                <a:spcPct val="90000"/>
              </a:lnSpc>
              <a:spcAft>
                <a:spcPts val="600"/>
              </a:spcAft>
            </a:pPr>
            <a:endParaRPr lang="en-US" sz="2400">
              <a:solidFill>
                <a:srgbClr val="001E52"/>
              </a:solidFill>
            </a:endParaRPr>
          </a:p>
        </p:txBody>
      </p:sp>
    </p:spTree>
    <p:extLst>
      <p:ext uri="{BB962C8B-B14F-4D97-AF65-F5344CB8AC3E}">
        <p14:creationId xmlns:p14="http://schemas.microsoft.com/office/powerpoint/2010/main" val="2239235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1DFF33-D72C-4230-B36A-FE3D0D1EF28A}"/>
              </a:ext>
            </a:extLst>
          </p:cNvPr>
          <p:cNvSpPr>
            <a:spLocks noGrp="1"/>
          </p:cNvSpPr>
          <p:nvPr>
            <p:ph type="title"/>
          </p:nvPr>
        </p:nvSpPr>
        <p:spPr>
          <a:xfrm>
            <a:off x="838200" y="365125"/>
            <a:ext cx="10515600" cy="1325563"/>
          </a:xfrm>
        </p:spPr>
        <p:txBody>
          <a:bodyPr vert="horz" lIns="91440" tIns="45720" rIns="91440" bIns="45720" rtlCol="0" anchor="ctr">
            <a:normAutofit/>
          </a:bodyPr>
          <a:lstStyle/>
          <a:p>
            <a:pPr defTabSz="914400"/>
            <a:r>
              <a:rPr lang="en-US">
                <a:solidFill>
                  <a:srgbClr val="001E52"/>
                </a:solidFill>
              </a:rPr>
              <a:t>Utility permit amendment rules – Extension Amendment </a:t>
            </a:r>
          </a:p>
        </p:txBody>
      </p:sp>
      <p:sp>
        <p:nvSpPr>
          <p:cNvPr id="16" name="Minus Sign 15">
            <a:extLst>
              <a:ext uri="{FF2B5EF4-FFF2-40B4-BE49-F238E27FC236}">
                <a16:creationId xmlns:a16="http://schemas.microsoft.com/office/drawing/2014/main" id="{21948C41-74B2-476A-BA00-793785E94A48}"/>
              </a:ext>
            </a:extLst>
          </p:cNvPr>
          <p:cNvSpPr/>
          <p:nvPr/>
        </p:nvSpPr>
        <p:spPr>
          <a:xfrm>
            <a:off x="3225502" y="2741676"/>
            <a:ext cx="6247620" cy="416911"/>
          </a:xfrm>
          <a:prstGeom prst="mathMinus">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7" name="Minus Sign 16">
            <a:extLst>
              <a:ext uri="{FF2B5EF4-FFF2-40B4-BE49-F238E27FC236}">
                <a16:creationId xmlns:a16="http://schemas.microsoft.com/office/drawing/2014/main" id="{D4774864-6A41-49DA-AA04-6BCD9BE0D80C}"/>
              </a:ext>
            </a:extLst>
          </p:cNvPr>
          <p:cNvSpPr/>
          <p:nvPr/>
        </p:nvSpPr>
        <p:spPr>
          <a:xfrm>
            <a:off x="3991673" y="2776870"/>
            <a:ext cx="642796" cy="346522"/>
          </a:xfrm>
          <a:prstGeom prst="mathMinus">
            <a:avLst/>
          </a:prstGeom>
          <a:solidFill>
            <a:schemeClr val="accent2"/>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8" name="Arrow: Up 17">
            <a:extLst>
              <a:ext uri="{FF2B5EF4-FFF2-40B4-BE49-F238E27FC236}">
                <a16:creationId xmlns:a16="http://schemas.microsoft.com/office/drawing/2014/main" id="{A2F07CD3-D069-408D-8D2B-CB23D6CB8879}"/>
              </a:ext>
            </a:extLst>
          </p:cNvPr>
          <p:cNvSpPr/>
          <p:nvPr/>
        </p:nvSpPr>
        <p:spPr>
          <a:xfrm>
            <a:off x="3991673" y="3049718"/>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19" name="TextBox 4">
            <a:extLst>
              <a:ext uri="{FF2B5EF4-FFF2-40B4-BE49-F238E27FC236}">
                <a16:creationId xmlns:a16="http://schemas.microsoft.com/office/drawing/2014/main" id="{60373FD4-609C-48B9-8C71-CB6A86644E75}"/>
              </a:ext>
            </a:extLst>
          </p:cNvPr>
          <p:cNvSpPr txBox="1"/>
          <p:nvPr/>
        </p:nvSpPr>
        <p:spPr>
          <a:xfrm>
            <a:off x="3615122" y="3286580"/>
            <a:ext cx="113334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Issued Use Start Date</a:t>
            </a:r>
          </a:p>
        </p:txBody>
      </p:sp>
      <p:sp>
        <p:nvSpPr>
          <p:cNvPr id="20" name="Arrow: Up 19">
            <a:extLst>
              <a:ext uri="{FF2B5EF4-FFF2-40B4-BE49-F238E27FC236}">
                <a16:creationId xmlns:a16="http://schemas.microsoft.com/office/drawing/2014/main" id="{750E2DBE-FF6E-4F57-9B84-74EE3D5BFDB4}"/>
              </a:ext>
            </a:extLst>
          </p:cNvPr>
          <p:cNvSpPr/>
          <p:nvPr/>
        </p:nvSpPr>
        <p:spPr>
          <a:xfrm>
            <a:off x="8553111" y="3049718"/>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1" name="TextBox 6">
            <a:extLst>
              <a:ext uri="{FF2B5EF4-FFF2-40B4-BE49-F238E27FC236}">
                <a16:creationId xmlns:a16="http://schemas.microsoft.com/office/drawing/2014/main" id="{52D90A20-0983-4C5E-B744-85810B351F5A}"/>
              </a:ext>
            </a:extLst>
          </p:cNvPr>
          <p:cNvSpPr txBox="1"/>
          <p:nvPr/>
        </p:nvSpPr>
        <p:spPr>
          <a:xfrm>
            <a:off x="8294256" y="3264279"/>
            <a:ext cx="1044996"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Permit Expiration Date</a:t>
            </a:r>
          </a:p>
        </p:txBody>
      </p:sp>
      <p:sp>
        <p:nvSpPr>
          <p:cNvPr id="22" name="Minus Sign 21">
            <a:extLst>
              <a:ext uri="{FF2B5EF4-FFF2-40B4-BE49-F238E27FC236}">
                <a16:creationId xmlns:a16="http://schemas.microsoft.com/office/drawing/2014/main" id="{054595B1-53D9-4E37-B173-32E0486E36A5}"/>
              </a:ext>
            </a:extLst>
          </p:cNvPr>
          <p:cNvSpPr/>
          <p:nvPr/>
        </p:nvSpPr>
        <p:spPr>
          <a:xfrm>
            <a:off x="8844118" y="2761558"/>
            <a:ext cx="642796" cy="346522"/>
          </a:xfrm>
          <a:prstGeom prst="mathMinus">
            <a:avLst/>
          </a:prstGeom>
          <a:solidFill>
            <a:schemeClr val="accent6"/>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3" name="Arrow: Up 22">
            <a:extLst>
              <a:ext uri="{FF2B5EF4-FFF2-40B4-BE49-F238E27FC236}">
                <a16:creationId xmlns:a16="http://schemas.microsoft.com/office/drawing/2014/main" id="{D9AFD9C6-6C05-4814-8B30-530DB973C7AF}"/>
              </a:ext>
            </a:extLst>
          </p:cNvPr>
          <p:cNvSpPr/>
          <p:nvPr/>
        </p:nvSpPr>
        <p:spPr>
          <a:xfrm rot="10800000">
            <a:off x="8870459" y="2566689"/>
            <a:ext cx="135801" cy="236862"/>
          </a:xfrm>
          <a:prstGeom prst="up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ctr" rtl="0">
              <a:spcBef>
                <a:spcPts val="0"/>
              </a:spcBef>
              <a:buNone/>
            </a:pPr>
            <a:endParaRPr lang="en-US" sz="1800" b="1">
              <a:solidFill>
                <a:schemeClr val="lt1"/>
              </a:solidFill>
              <a:latin typeface="Calibri"/>
              <a:ea typeface="Calibri"/>
              <a:cs typeface="Calibri"/>
              <a:sym typeface="Calibri"/>
            </a:endParaRPr>
          </a:p>
        </p:txBody>
      </p:sp>
      <p:sp>
        <p:nvSpPr>
          <p:cNvPr id="24" name="TextBox 9">
            <a:extLst>
              <a:ext uri="{FF2B5EF4-FFF2-40B4-BE49-F238E27FC236}">
                <a16:creationId xmlns:a16="http://schemas.microsoft.com/office/drawing/2014/main" id="{7974A84C-6C58-4B5D-B169-BA698A7FC77D}"/>
              </a:ext>
            </a:extLst>
          </p:cNvPr>
          <p:cNvSpPr txBox="1"/>
          <p:nvPr/>
        </p:nvSpPr>
        <p:spPr>
          <a:xfrm>
            <a:off x="8526849" y="2008273"/>
            <a:ext cx="113334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New Start Date </a:t>
            </a:r>
          </a:p>
        </p:txBody>
      </p:sp>
      <p:sp>
        <p:nvSpPr>
          <p:cNvPr id="25" name="TextBox 1">
            <a:extLst>
              <a:ext uri="{FF2B5EF4-FFF2-40B4-BE49-F238E27FC236}">
                <a16:creationId xmlns:a16="http://schemas.microsoft.com/office/drawing/2014/main" id="{BFC762D6-4F90-482B-8E9E-790986B4C58D}"/>
              </a:ext>
            </a:extLst>
          </p:cNvPr>
          <p:cNvSpPr txBox="1"/>
          <p:nvPr/>
        </p:nvSpPr>
        <p:spPr>
          <a:xfrm>
            <a:off x="3284079" y="4608681"/>
            <a:ext cx="7407849" cy="1192634"/>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2400">
                <a:solidFill>
                  <a:srgbClr val="001E52"/>
                </a:solidFill>
              </a:rPr>
              <a:t>Work is taking place beyond the permit expiration date</a:t>
            </a:r>
          </a:p>
          <a:p>
            <a:pPr marL="285750" indent="-285750">
              <a:buFont typeface="Arial" panose="020B0604020202020204" pitchFamily="34" charset="0"/>
              <a:buChar char="•"/>
            </a:pPr>
            <a:r>
              <a:rPr lang="en-US" sz="2400">
                <a:solidFill>
                  <a:srgbClr val="001E52"/>
                </a:solidFill>
              </a:rPr>
              <a:t>Requires an </a:t>
            </a:r>
            <a:r>
              <a:rPr lang="en-US" sz="2400" b="1">
                <a:solidFill>
                  <a:srgbClr val="001E52"/>
                </a:solidFill>
              </a:rPr>
              <a:t>Extension Amendment</a:t>
            </a:r>
          </a:p>
          <a:p>
            <a:pPr marL="285750" indent="-285750">
              <a:buFont typeface="Arial" panose="020B0604020202020204" pitchFamily="34" charset="0"/>
              <a:buChar char="•"/>
            </a:pPr>
            <a:r>
              <a:rPr lang="en-US" sz="2400">
                <a:solidFill>
                  <a:srgbClr val="001E52"/>
                </a:solidFill>
              </a:rPr>
              <a:t>In Hub areas, requires Hub coordination documented in dotMaps</a:t>
            </a:r>
          </a:p>
          <a:p>
            <a:pPr indent="-228600">
              <a:lnSpc>
                <a:spcPct val="90000"/>
              </a:lnSpc>
              <a:spcAft>
                <a:spcPts val="600"/>
              </a:spcAft>
              <a:buFont typeface="Arial" panose="020B0604020202020204" pitchFamily="34" charset="0"/>
              <a:buChar char="•"/>
            </a:pPr>
            <a:endParaRPr lang="en-US" sz="2400">
              <a:solidFill>
                <a:srgbClr val="001E52"/>
              </a:solidFill>
            </a:endParaRPr>
          </a:p>
        </p:txBody>
      </p:sp>
    </p:spTree>
    <p:extLst>
      <p:ext uri="{BB962C8B-B14F-4D97-AF65-F5344CB8AC3E}">
        <p14:creationId xmlns:p14="http://schemas.microsoft.com/office/powerpoint/2010/main" val="1727124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4991-2C4D-4841-BA9D-5D9E2D0AF97D}"/>
              </a:ext>
            </a:extLst>
          </p:cNvPr>
          <p:cNvSpPr>
            <a:spLocks noGrp="1"/>
          </p:cNvSpPr>
          <p:nvPr>
            <p:ph type="title"/>
          </p:nvPr>
        </p:nvSpPr>
        <p:spPr>
          <a:xfrm>
            <a:off x="337457" y="296075"/>
            <a:ext cx="11416294" cy="942957"/>
          </a:xfrm>
        </p:spPr>
        <p:txBody>
          <a:bodyPr>
            <a:noAutofit/>
          </a:bodyPr>
          <a:lstStyle/>
          <a:p>
            <a:pPr algn="ctr"/>
            <a:r>
              <a:rPr lang="en-US" sz="4000"/>
              <a:t>Use Fee Overview</a:t>
            </a:r>
            <a:endParaRPr lang="en-US"/>
          </a:p>
        </p:txBody>
      </p:sp>
      <p:sp>
        <p:nvSpPr>
          <p:cNvPr id="3" name="Content Placeholder 2">
            <a:extLst>
              <a:ext uri="{FF2B5EF4-FFF2-40B4-BE49-F238E27FC236}">
                <a16:creationId xmlns:a16="http://schemas.microsoft.com/office/drawing/2014/main" id="{3A0188EB-D872-40CB-B516-92E5D86A6BA0}"/>
              </a:ext>
            </a:extLst>
          </p:cNvPr>
          <p:cNvSpPr txBox="1">
            <a:spLocks/>
          </p:cNvSpPr>
          <p:nvPr/>
        </p:nvSpPr>
        <p:spPr>
          <a:xfrm>
            <a:off x="908956" y="1639080"/>
            <a:ext cx="7463972" cy="3460059"/>
          </a:xfrm>
          <a:prstGeom prst="rect">
            <a:avLst/>
          </a:prstGeom>
        </p:spPr>
        <p:txBody>
          <a:bodyPr vert="horz" lIns="91440" tIns="45720" rIns="91440" bIns="45720" rtlCol="0" anchor="t">
            <a:no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AutoNum type="arabicPeriod"/>
              <a:defRPr/>
            </a:pPr>
            <a:endParaRPr lang="en-US" sz="2800" b="1">
              <a:solidFill>
                <a:srgbClr val="003DA5"/>
              </a:solidFill>
              <a:latin typeface="Calibri"/>
              <a:cs typeface="Calibri"/>
            </a:endParaRPr>
          </a:p>
          <a:p>
            <a:pPr marL="457200" indent="-457200">
              <a:buAutoNum type="arabicPeriod"/>
              <a:defRPr/>
            </a:pPr>
            <a:r>
              <a:rPr lang="en-US" sz="2400" b="1">
                <a:solidFill>
                  <a:srgbClr val="003DA5"/>
                </a:solidFill>
                <a:latin typeface="Calibri"/>
                <a:cs typeface="Calibri"/>
              </a:rPr>
              <a:t>What are 'Use Fees’?</a:t>
            </a:r>
          </a:p>
          <a:p>
            <a:pPr marL="457200" indent="-457200">
              <a:buAutoNum type="arabicPeriod"/>
              <a:defRPr/>
            </a:pPr>
            <a:r>
              <a:rPr lang="en-US" sz="2400" b="1">
                <a:solidFill>
                  <a:srgbClr val="003DA5"/>
                </a:solidFill>
                <a:latin typeface="Calibri"/>
                <a:cs typeface="Calibri"/>
              </a:rPr>
              <a:t>How are use fees calculated</a:t>
            </a:r>
            <a:endParaRPr lang="en-US" sz="2400">
              <a:solidFill>
                <a:srgbClr val="003DA5"/>
              </a:solidFill>
              <a:cs typeface="Calibri" panose="020F0502020204030204" pitchFamily="34" charset="0"/>
            </a:endParaRPr>
          </a:p>
          <a:p>
            <a:pPr marL="457200" indent="-457200">
              <a:buAutoNum type="arabicPeriod"/>
              <a:defRPr/>
            </a:pPr>
            <a:r>
              <a:rPr lang="en-US" sz="2400" b="1">
                <a:solidFill>
                  <a:srgbClr val="003DA5"/>
                </a:solidFill>
                <a:latin typeface="Calibri"/>
                <a:cs typeface="Calibri"/>
              </a:rPr>
              <a:t>How to Estimate Use Fees</a:t>
            </a:r>
            <a:endParaRPr lang="en-US" sz="2400" b="1" i="0" u="none" strike="noStrike" kern="1200" cap="none" spc="0" normalizeH="0" baseline="0" noProof="0">
              <a:ln>
                <a:noFill/>
              </a:ln>
              <a:solidFill>
                <a:srgbClr val="003DA5"/>
              </a:solidFill>
              <a:effectLst/>
              <a:uLnTx/>
              <a:uFillTx/>
              <a:cs typeface="Calibri"/>
            </a:endParaRPr>
          </a:p>
          <a:p>
            <a:pPr marL="457200" indent="-457200">
              <a:buFont typeface="Arial" panose="020B0604020202020204" pitchFamily="34" charset="0"/>
              <a:buAutoNum type="arabicPeriod"/>
              <a:defRPr/>
            </a:pPr>
            <a:r>
              <a:rPr lang="en-US" sz="2400" b="1">
                <a:solidFill>
                  <a:srgbClr val="003DA5"/>
                </a:solidFill>
                <a:latin typeface="Calibri"/>
                <a:cs typeface="Calibri"/>
              </a:rPr>
              <a:t>Ways to keep Use Fees down</a:t>
            </a:r>
            <a:endParaRPr lang="en-US" sz="2400" b="1" i="0" u="none" strike="noStrike" kern="1200" cap="none" spc="0" normalizeH="0" baseline="0" noProof="0">
              <a:ln>
                <a:noFill/>
              </a:ln>
              <a:solidFill>
                <a:srgbClr val="003DA5"/>
              </a:solidFill>
              <a:effectLst/>
              <a:uLnTx/>
              <a:uFillTx/>
              <a:cs typeface="Calibri" panose="020F0502020204030204" pitchFamily="34" charset="0"/>
            </a:endParaRPr>
          </a:p>
          <a:p>
            <a:pPr marL="0" marR="0" lvl="0" indent="0" algn="l" defTabSz="914400" fontAlgn="base">
              <a:lnSpc>
                <a:spcPct val="100000"/>
              </a:lnSpc>
              <a:spcBef>
                <a:spcPts val="600"/>
              </a:spcBef>
              <a:spcAft>
                <a:spcPts val="0"/>
              </a:spcAft>
              <a:buClrTx/>
              <a:buSzTx/>
              <a:buNone/>
              <a:tabLst/>
              <a:defRPr/>
            </a:pPr>
            <a:endParaRPr lang="en-US" sz="2400" b="1" i="0" u="none" strike="noStrike" kern="1200" cap="none" spc="0" normalizeH="0" baseline="0" noProof="0">
              <a:ln>
                <a:noFill/>
              </a:ln>
              <a:solidFill>
                <a:srgbClr val="001F52"/>
              </a:solidFill>
              <a:effectLst/>
              <a:uLnTx/>
              <a:uFillTx/>
              <a:cs typeface="Calibri" panose="020F0502020204030204" pitchFamily="34" charset="0"/>
            </a:endParaRPr>
          </a:p>
          <a:p>
            <a:pPr marL="0" indent="0" fontAlgn="base">
              <a:buNone/>
              <a:defRPr/>
            </a:pPr>
            <a:endParaRPr lang="en-US" sz="2800">
              <a:solidFill>
                <a:srgbClr val="003DA5">
                  <a:lumMod val="50000"/>
                </a:srgbClr>
              </a:solidFill>
              <a:cs typeface="Calibri" panose="020F0502020204030204" pitchFamily="34" charset="0"/>
            </a:endParaRPr>
          </a:p>
          <a:p>
            <a:pPr marL="0" indent="0">
              <a:buNone/>
              <a:defRPr/>
            </a:pPr>
            <a:endParaRPr lang="en-US" sz="2800">
              <a:solidFill>
                <a:srgbClr val="003DA5">
                  <a:lumMod val="50000"/>
                </a:srgbClr>
              </a:solidFill>
              <a:cs typeface="Calibri" panose="020F0502020204030204" pitchFamily="34" charset="0"/>
            </a:endParaRPr>
          </a:p>
        </p:txBody>
      </p:sp>
    </p:spTree>
    <p:extLst>
      <p:ext uri="{BB962C8B-B14F-4D97-AF65-F5344CB8AC3E}">
        <p14:creationId xmlns:p14="http://schemas.microsoft.com/office/powerpoint/2010/main" val="6797434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4991-2C4D-4841-BA9D-5D9E2D0AF97D}"/>
              </a:ext>
            </a:extLst>
          </p:cNvPr>
          <p:cNvSpPr>
            <a:spLocks noGrp="1"/>
          </p:cNvSpPr>
          <p:nvPr>
            <p:ph type="title"/>
          </p:nvPr>
        </p:nvSpPr>
        <p:spPr>
          <a:xfrm>
            <a:off x="337457" y="296075"/>
            <a:ext cx="11416294" cy="942957"/>
          </a:xfrm>
        </p:spPr>
        <p:txBody>
          <a:bodyPr>
            <a:noAutofit/>
          </a:bodyPr>
          <a:lstStyle/>
          <a:p>
            <a:pPr algn="ctr"/>
            <a:r>
              <a:rPr lang="en-US" sz="4000"/>
              <a:t>What are 'Use Fees'?</a:t>
            </a:r>
            <a:endParaRPr lang="en-US"/>
          </a:p>
        </p:txBody>
      </p:sp>
      <p:sp>
        <p:nvSpPr>
          <p:cNvPr id="3" name="Content Placeholder 2">
            <a:extLst>
              <a:ext uri="{FF2B5EF4-FFF2-40B4-BE49-F238E27FC236}">
                <a16:creationId xmlns:a16="http://schemas.microsoft.com/office/drawing/2014/main" id="{3A0188EB-D872-40CB-B516-92E5D86A6BA0}"/>
              </a:ext>
            </a:extLst>
          </p:cNvPr>
          <p:cNvSpPr txBox="1">
            <a:spLocks/>
          </p:cNvSpPr>
          <p:nvPr/>
        </p:nvSpPr>
        <p:spPr>
          <a:xfrm>
            <a:off x="337456" y="1240031"/>
            <a:ext cx="11220859" cy="4131250"/>
          </a:xfrm>
          <a:prstGeom prst="rect">
            <a:avLst/>
          </a:prstGeom>
        </p:spPr>
        <p:txBody>
          <a:bodyPr vert="horz" lIns="91440" tIns="45720" rIns="91440" bIns="45720" rtlCol="0" anchor="t">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2400" b="1">
              <a:solidFill>
                <a:srgbClr val="003DA5"/>
              </a:solidFill>
              <a:latin typeface="Calibri"/>
              <a:cs typeface="Calibri"/>
            </a:endParaRPr>
          </a:p>
          <a:p>
            <a:pPr>
              <a:defRPr/>
            </a:pPr>
            <a:r>
              <a:rPr lang="en-US" sz="2400" b="1">
                <a:solidFill>
                  <a:srgbClr val="003DA5"/>
                </a:solidFill>
                <a:latin typeface="Calibri"/>
                <a:cs typeface="Calibri"/>
              </a:rPr>
              <a:t>Use Fees </a:t>
            </a:r>
            <a:r>
              <a:rPr lang="en-US" sz="2400" i="1">
                <a:latin typeface="Calibri"/>
                <a:cs typeface="Calibri"/>
              </a:rPr>
              <a:t>are charges for SDOT area used during the project/construction</a:t>
            </a:r>
            <a:endParaRPr lang="en-US" sz="2400" i="1" err="1">
              <a:cs typeface="Calibri" panose="020F0502020204030204" pitchFamily="34" charset="0"/>
            </a:endParaRPr>
          </a:p>
          <a:p>
            <a:pPr lvl="1">
              <a:defRPr/>
            </a:pPr>
            <a:r>
              <a:rPr lang="en-US" sz="2000" i="1">
                <a:latin typeface="Calibri"/>
                <a:cs typeface="Calibri"/>
              </a:rPr>
              <a:t>E.G.  A 100'x5' area of sidewalk closed to public during demolition. </a:t>
            </a:r>
            <a:r>
              <a:rPr lang="en-US" sz="2000" b="1" i="1">
                <a:latin typeface="Calibri"/>
                <a:cs typeface="Calibri"/>
              </a:rPr>
              <a:t>Use Fees </a:t>
            </a:r>
            <a:r>
              <a:rPr lang="en-US" sz="2000" i="1">
                <a:latin typeface="Calibri"/>
                <a:cs typeface="Calibri"/>
              </a:rPr>
              <a:t>are charged for the area and duration of that sidewalk closure.</a:t>
            </a:r>
          </a:p>
          <a:p>
            <a:pPr marL="457200" lvl="1" indent="0">
              <a:buNone/>
              <a:defRPr/>
            </a:pPr>
            <a:endParaRPr lang="en-US" sz="2000" i="1">
              <a:cs typeface="Calibri"/>
            </a:endParaRPr>
          </a:p>
          <a:p>
            <a:pPr marL="457200" lvl="1" indent="0">
              <a:buNone/>
              <a:defRPr/>
            </a:pPr>
            <a:r>
              <a:rPr lang="en-US" sz="2000" i="1">
                <a:solidFill>
                  <a:srgbClr val="003DA5"/>
                </a:solidFill>
                <a:latin typeface="Calibri"/>
                <a:cs typeface="Calibri"/>
              </a:rPr>
              <a:t>Definition found Online: </a:t>
            </a:r>
            <a:r>
              <a:rPr lang="en-US" sz="2000" b="1">
                <a:latin typeface="Calibri"/>
                <a:cs typeface="Calibri"/>
              </a:rPr>
              <a:t>Use fees</a:t>
            </a:r>
            <a:r>
              <a:rPr lang="en-US" sz="2000">
                <a:latin typeface="Calibri"/>
                <a:cs typeface="Calibri"/>
              </a:rPr>
              <a:t> are what SDOT charges permit holders for the square footage area of the right-of-way that they use short-term for non-transportation uses. Use fees are charged in addition to permit and hourly (review or inspection) fees.</a:t>
            </a:r>
            <a:endParaRPr lang="en-US" sz="2000" i="1" u="none" strike="noStrike" kern="1200" cap="none" spc="0" normalizeH="0" baseline="0" noProof="0">
              <a:ln>
                <a:noFill/>
              </a:ln>
              <a:solidFill>
                <a:srgbClr val="003DA5"/>
              </a:solidFill>
              <a:effectLst/>
              <a:uLnTx/>
              <a:uFillTx/>
              <a:latin typeface="Calibri"/>
              <a:cs typeface="Calibri"/>
            </a:endParaRPr>
          </a:p>
          <a:p>
            <a:pPr lvl="1">
              <a:defRPr/>
            </a:pPr>
            <a:endParaRPr lang="en-US" sz="2000" i="1">
              <a:solidFill>
                <a:srgbClr val="003DA5"/>
              </a:solidFill>
              <a:cs typeface="Calibri" panose="020F0502020204030204" pitchFamily="34" charset="0"/>
            </a:endParaRPr>
          </a:p>
          <a:p>
            <a:pPr lvl="1">
              <a:defRPr/>
            </a:pPr>
            <a:endParaRPr lang="en-US" sz="2000" i="1">
              <a:solidFill>
                <a:srgbClr val="003DA5"/>
              </a:solidFill>
              <a:cs typeface="Calibri" panose="020F0502020204030204" pitchFamily="34" charset="0"/>
            </a:endParaRPr>
          </a:p>
          <a:p>
            <a:pPr marL="0" indent="0">
              <a:buNone/>
              <a:defRPr/>
            </a:pPr>
            <a:endParaRPr lang="en-US" sz="2400" b="1">
              <a:solidFill>
                <a:srgbClr val="003DA5"/>
              </a:solidFill>
              <a:cs typeface="Calibri" panose="020F0502020204030204" pitchFamily="34" charset="0"/>
            </a:endParaRPr>
          </a:p>
          <a:p>
            <a:pPr>
              <a:defRPr/>
            </a:pPr>
            <a:endParaRPr lang="en-US" sz="2400">
              <a:solidFill>
                <a:srgbClr val="003DA5"/>
              </a:solidFill>
              <a:cs typeface="Calibri" panose="020F0502020204030204" pitchFamily="34" charset="0"/>
            </a:endParaRPr>
          </a:p>
          <a:p>
            <a:pPr marL="0" indent="0" fontAlgn="base">
              <a:buNone/>
              <a:defRPr/>
            </a:pPr>
            <a:endParaRPr lang="en-US" sz="2400" b="1">
              <a:solidFill>
                <a:srgbClr val="001F52"/>
              </a:solidFill>
              <a:cs typeface="Calibri" panose="020F0502020204030204" pitchFamily="34" charset="0"/>
            </a:endParaRPr>
          </a:p>
          <a:p>
            <a:pPr marL="0" indent="0" fontAlgn="base">
              <a:buNone/>
              <a:defRPr/>
            </a:pPr>
            <a:endParaRPr lang="en-US" sz="2800">
              <a:solidFill>
                <a:srgbClr val="003DA5">
                  <a:lumMod val="50000"/>
                </a:srgbClr>
              </a:solidFill>
              <a:cs typeface="Calibri" panose="020F0502020204030204" pitchFamily="34" charset="0"/>
            </a:endParaRPr>
          </a:p>
          <a:p>
            <a:pPr marL="0" indent="0">
              <a:buNone/>
              <a:defRPr/>
            </a:pPr>
            <a:endParaRPr lang="en-US" sz="2800">
              <a:solidFill>
                <a:srgbClr val="003DA5">
                  <a:lumMod val="50000"/>
                </a:srgbClr>
              </a:solidFill>
              <a:cs typeface="Calibri" panose="020F0502020204030204" pitchFamily="34" charset="0"/>
            </a:endParaRPr>
          </a:p>
        </p:txBody>
      </p:sp>
      <p:sp>
        <p:nvSpPr>
          <p:cNvPr id="5" name="TextBox 4">
            <a:extLst>
              <a:ext uri="{FF2B5EF4-FFF2-40B4-BE49-F238E27FC236}">
                <a16:creationId xmlns:a16="http://schemas.microsoft.com/office/drawing/2014/main" id="{FE96975B-31E9-4EB7-A883-162F7D723DC9}"/>
              </a:ext>
            </a:extLst>
          </p:cNvPr>
          <p:cNvSpPr txBox="1"/>
          <p:nvPr/>
        </p:nvSpPr>
        <p:spPr>
          <a:xfrm>
            <a:off x="1197528" y="4514141"/>
            <a:ext cx="9882276" cy="904799"/>
          </a:xfrm>
          <a:prstGeom prst="rect">
            <a:avLst/>
          </a:prstGeom>
          <a:noFill/>
        </p:spPr>
        <p:txBody>
          <a:bodyPr wrap="square">
            <a:spAutoFit/>
          </a:bodyPr>
          <a:lstStyle/>
          <a:p>
            <a:pPr marL="0" marR="0" algn="ctr">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Use fee equation</a:t>
            </a:r>
            <a:r>
              <a:rPr lang="en-US" sz="2400" b="1">
                <a:latin typeface="Calibri" panose="020F0502020204030204" pitchFamily="34" charset="0"/>
                <a:ea typeface="Calibri" panose="020F0502020204030204" pitchFamily="34" charset="0"/>
                <a:cs typeface="Times New Roman" panose="02020603050405020304" pitchFamily="18" charset="0"/>
              </a:rPr>
              <a:t> (Cost per day) – </a:t>
            </a:r>
          </a:p>
          <a:p>
            <a:pPr marL="0" marR="0" algn="ctr">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(Sum of Fee Factors) x (Square Footage of occupied space/100) x (Escalation Rate aka RSD) </a:t>
            </a:r>
          </a:p>
        </p:txBody>
      </p:sp>
    </p:spTree>
    <p:extLst>
      <p:ext uri="{BB962C8B-B14F-4D97-AF65-F5344CB8AC3E}">
        <p14:creationId xmlns:p14="http://schemas.microsoft.com/office/powerpoint/2010/main" val="3213862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4991-2C4D-4841-BA9D-5D9E2D0AF97D}"/>
              </a:ext>
            </a:extLst>
          </p:cNvPr>
          <p:cNvSpPr>
            <a:spLocks noGrp="1"/>
          </p:cNvSpPr>
          <p:nvPr>
            <p:ph type="title"/>
          </p:nvPr>
        </p:nvSpPr>
        <p:spPr>
          <a:xfrm>
            <a:off x="337457" y="296075"/>
            <a:ext cx="11416294" cy="942957"/>
          </a:xfrm>
        </p:spPr>
        <p:txBody>
          <a:bodyPr>
            <a:noAutofit/>
          </a:bodyPr>
          <a:lstStyle/>
          <a:p>
            <a:pPr algn="ctr"/>
            <a:r>
              <a:rPr lang="en-US" sz="4000">
                <a:ea typeface="+mj-lt"/>
                <a:cs typeface="+mj-lt"/>
              </a:rPr>
              <a:t>Determining “Fee Factors”</a:t>
            </a:r>
            <a:endParaRPr lang="en-US"/>
          </a:p>
        </p:txBody>
      </p:sp>
      <p:sp>
        <p:nvSpPr>
          <p:cNvPr id="3" name="Content Placeholder 2">
            <a:extLst>
              <a:ext uri="{FF2B5EF4-FFF2-40B4-BE49-F238E27FC236}">
                <a16:creationId xmlns:a16="http://schemas.microsoft.com/office/drawing/2014/main" id="{3A0188EB-D872-40CB-B516-92E5D86A6BA0}"/>
              </a:ext>
            </a:extLst>
          </p:cNvPr>
          <p:cNvSpPr txBox="1">
            <a:spLocks/>
          </p:cNvSpPr>
          <p:nvPr/>
        </p:nvSpPr>
        <p:spPr>
          <a:xfrm>
            <a:off x="337457" y="1653238"/>
            <a:ext cx="3986715" cy="2799121"/>
          </a:xfrm>
          <a:prstGeom prst="rect">
            <a:avLst/>
          </a:prstGeom>
        </p:spPr>
        <p:txBody>
          <a:bodyPr vert="horz" lIns="91440" tIns="45720" rIns="91440" bIns="45720" rtlCol="0" anchor="t">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defRPr/>
            </a:pPr>
            <a:r>
              <a:rPr lang="en-US" sz="2400" b="1">
                <a:latin typeface="Calibri"/>
                <a:cs typeface="Calibri"/>
              </a:rPr>
              <a:t>Location Base Factor </a:t>
            </a:r>
          </a:p>
          <a:p>
            <a:pPr marL="0" indent="0">
              <a:buNone/>
              <a:defRPr/>
            </a:pPr>
            <a:r>
              <a:rPr lang="en-US" sz="1800">
                <a:latin typeface="Calibri"/>
                <a:cs typeface="Calibri"/>
              </a:rPr>
              <a:t>(Urban Village, Urban Center)</a:t>
            </a:r>
            <a:endParaRPr lang="en-US" sz="1800" b="1">
              <a:solidFill>
                <a:srgbClr val="003DA5"/>
              </a:solidFill>
              <a:latin typeface="Calibri"/>
              <a:cs typeface="Calibri"/>
            </a:endParaRPr>
          </a:p>
          <a:p>
            <a:pPr marL="0" indent="0">
              <a:buNone/>
              <a:defRPr/>
            </a:pPr>
            <a:r>
              <a:rPr lang="en-US" sz="2400" b="1">
                <a:solidFill>
                  <a:srgbClr val="003DA5"/>
                </a:solidFill>
                <a:latin typeface="Calibri"/>
                <a:cs typeface="Calibri"/>
              </a:rPr>
              <a:t>Street Type </a:t>
            </a:r>
          </a:p>
          <a:p>
            <a:pPr marL="0" indent="0">
              <a:buNone/>
              <a:defRPr/>
            </a:pPr>
            <a:r>
              <a:rPr lang="en-US" sz="1800">
                <a:solidFill>
                  <a:srgbClr val="003DA5"/>
                </a:solidFill>
                <a:latin typeface="Calibri"/>
                <a:cs typeface="Calibri"/>
              </a:rPr>
              <a:t>(Arterial, Non-Arterial, or Alley)</a:t>
            </a:r>
            <a:endParaRPr lang="en-US" sz="2400" b="1">
              <a:solidFill>
                <a:srgbClr val="003DA5"/>
              </a:solidFill>
              <a:latin typeface="Calibri"/>
              <a:cs typeface="Calibri"/>
            </a:endParaRPr>
          </a:p>
          <a:p>
            <a:pPr marL="0" indent="0">
              <a:buNone/>
              <a:defRPr/>
            </a:pPr>
            <a:r>
              <a:rPr lang="en-US" sz="2400" b="1">
                <a:solidFill>
                  <a:srgbClr val="003DA5"/>
                </a:solidFill>
                <a:latin typeface="Calibri"/>
                <a:cs typeface="Calibri"/>
              </a:rPr>
              <a:t>Mobility Impact </a:t>
            </a:r>
          </a:p>
          <a:p>
            <a:pPr marL="0" indent="0">
              <a:buNone/>
              <a:defRPr/>
            </a:pPr>
            <a:r>
              <a:rPr lang="en-US" sz="1800">
                <a:solidFill>
                  <a:srgbClr val="003DA5"/>
                </a:solidFill>
                <a:latin typeface="Calibri"/>
                <a:cs typeface="Calibri"/>
              </a:rPr>
              <a:t>(Pedestrian, Bike, Transit Impacts)</a:t>
            </a:r>
            <a:r>
              <a:rPr lang="en-US" sz="2000">
                <a:solidFill>
                  <a:schemeClr val="bg1"/>
                </a:solidFill>
                <a:latin typeface="Calibri"/>
                <a:cs typeface="Calibri"/>
              </a:rPr>
              <a:t> $1,105.00 of 'Use Fees'</a:t>
            </a:r>
            <a:endParaRPr lang="en-US" sz="2000">
              <a:solidFill>
                <a:schemeClr val="bg1"/>
              </a:solidFill>
              <a:cs typeface="Calibri" panose="020F0502020204030204" pitchFamily="34" charset="0"/>
            </a:endParaRPr>
          </a:p>
          <a:p>
            <a:pPr marL="0" indent="0" fontAlgn="base">
              <a:buNone/>
              <a:defRPr/>
            </a:pPr>
            <a:endParaRPr lang="en-US" sz="2400" b="1">
              <a:solidFill>
                <a:srgbClr val="001F52"/>
              </a:solidFill>
              <a:cs typeface="Calibri" panose="020F0502020204030204" pitchFamily="34" charset="0"/>
            </a:endParaRPr>
          </a:p>
          <a:p>
            <a:pPr marL="0" indent="0" fontAlgn="base">
              <a:buNone/>
              <a:defRPr/>
            </a:pPr>
            <a:endParaRPr lang="en-US" sz="2800">
              <a:solidFill>
                <a:srgbClr val="001F52"/>
              </a:solidFill>
              <a:cs typeface="Calibri" panose="020F0502020204030204" pitchFamily="34" charset="0"/>
            </a:endParaRPr>
          </a:p>
          <a:p>
            <a:pPr marL="0" indent="0">
              <a:buNone/>
              <a:defRPr/>
            </a:pPr>
            <a:endParaRPr lang="en-US" sz="2800">
              <a:solidFill>
                <a:srgbClr val="001F52"/>
              </a:solidFill>
              <a:cs typeface="Calibri" panose="020F0502020204030204" pitchFamily="34" charset="0"/>
            </a:endParaRPr>
          </a:p>
        </p:txBody>
      </p:sp>
      <p:pic>
        <p:nvPicPr>
          <p:cNvPr id="7" name="Picture 6">
            <a:extLst>
              <a:ext uri="{FF2B5EF4-FFF2-40B4-BE49-F238E27FC236}">
                <a16:creationId xmlns:a16="http://schemas.microsoft.com/office/drawing/2014/main" id="{EC725B08-923B-4E3F-8406-914F45947F2C}"/>
              </a:ext>
            </a:extLst>
          </p:cNvPr>
          <p:cNvPicPr/>
          <p:nvPr/>
        </p:nvPicPr>
        <p:blipFill>
          <a:blip r:embed="rId3">
            <a:extLst>
              <a:ext uri="{28A0092B-C50C-407E-A947-70E740481C1C}">
                <a14:useLocalDpi xmlns:a14="http://schemas.microsoft.com/office/drawing/2010/main" val="0"/>
              </a:ext>
            </a:extLst>
          </a:blip>
          <a:stretch>
            <a:fillRect/>
          </a:stretch>
        </p:blipFill>
        <p:spPr>
          <a:xfrm>
            <a:off x="4416752" y="1565438"/>
            <a:ext cx="7551779" cy="2799121"/>
          </a:xfrm>
          <a:prstGeom prst="rect">
            <a:avLst/>
          </a:prstGeom>
        </p:spPr>
      </p:pic>
      <p:sp>
        <p:nvSpPr>
          <p:cNvPr id="8" name="TextBox 7">
            <a:extLst>
              <a:ext uri="{FF2B5EF4-FFF2-40B4-BE49-F238E27FC236}">
                <a16:creationId xmlns:a16="http://schemas.microsoft.com/office/drawing/2014/main" id="{274F2A2C-4F30-4CDF-9AEB-716A418121C9}"/>
              </a:ext>
            </a:extLst>
          </p:cNvPr>
          <p:cNvSpPr txBox="1"/>
          <p:nvPr/>
        </p:nvSpPr>
        <p:spPr>
          <a:xfrm>
            <a:off x="1521553" y="4555449"/>
            <a:ext cx="9988142" cy="936347"/>
          </a:xfrm>
          <a:prstGeom prst="rect">
            <a:avLst/>
          </a:prstGeom>
          <a:noFill/>
        </p:spPr>
        <p:txBody>
          <a:bodyPr wrap="square">
            <a:spAutoFit/>
          </a:bodyPr>
          <a:lstStyle/>
          <a:p>
            <a:pPr marL="0" marR="0" algn="ctr">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Use fee equation</a:t>
            </a:r>
            <a:r>
              <a:rPr lang="en-US" sz="2400" b="1">
                <a:latin typeface="Calibri" panose="020F0502020204030204" pitchFamily="34" charset="0"/>
                <a:ea typeface="Calibri" panose="020F0502020204030204" pitchFamily="34" charset="0"/>
                <a:cs typeface="Times New Roman" panose="02020603050405020304" pitchFamily="18" charset="0"/>
              </a:rPr>
              <a:t> (Cost per day) – </a:t>
            </a:r>
          </a:p>
          <a:p>
            <a:pPr marL="0" marR="0" algn="ctr">
              <a:lnSpc>
                <a:spcPct val="107000"/>
              </a:lnSpc>
              <a:spcBef>
                <a:spcPts val="0"/>
              </a:spcBef>
              <a:spcAft>
                <a:spcPts val="800"/>
              </a:spcAft>
            </a:pPr>
            <a:r>
              <a:rPr lang="en-US" sz="2200" b="1" u="sng">
                <a:effectLst/>
                <a:latin typeface="Calibri" panose="020F0502020204030204" pitchFamily="34" charset="0"/>
                <a:ea typeface="Calibri" panose="020F0502020204030204" pitchFamily="34" charset="0"/>
                <a:cs typeface="Times New Roman" panose="02020603050405020304" pitchFamily="18" charset="0"/>
              </a:rPr>
              <a:t>(Sum of Fee Factors) </a:t>
            </a:r>
            <a:r>
              <a:rPr lang="en-US" sz="2000">
                <a:effectLst/>
                <a:latin typeface="Calibri" panose="020F0502020204030204" pitchFamily="34" charset="0"/>
                <a:ea typeface="Calibri" panose="020F0502020204030204" pitchFamily="34" charset="0"/>
                <a:cs typeface="Times New Roman" panose="02020603050405020304" pitchFamily="18" charset="0"/>
              </a:rPr>
              <a:t>x (Square Footage of occupied space/100) x (Escalation Rate a</a:t>
            </a:r>
            <a:r>
              <a:rPr lang="en-US" sz="2000">
                <a:latin typeface="Calibri" panose="020F0502020204030204" pitchFamily="34" charset="0"/>
                <a:ea typeface="Calibri" panose="020F0502020204030204" pitchFamily="34" charset="0"/>
                <a:cs typeface="Times New Roman" panose="02020603050405020304" pitchFamily="18" charset="0"/>
              </a:rPr>
              <a:t>k</a:t>
            </a:r>
            <a:r>
              <a:rPr lang="en-US" sz="2000">
                <a:effectLst/>
                <a:latin typeface="Calibri" panose="020F0502020204030204" pitchFamily="34" charset="0"/>
                <a:ea typeface="Calibri" panose="020F0502020204030204" pitchFamily="34" charset="0"/>
                <a:cs typeface="Times New Roman" panose="02020603050405020304" pitchFamily="18" charset="0"/>
              </a:rPr>
              <a:t>a RSD) </a:t>
            </a:r>
          </a:p>
        </p:txBody>
      </p:sp>
    </p:spTree>
    <p:extLst>
      <p:ext uri="{BB962C8B-B14F-4D97-AF65-F5344CB8AC3E}">
        <p14:creationId xmlns:p14="http://schemas.microsoft.com/office/powerpoint/2010/main" val="39901919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9E94C-A59F-4CDA-AF0B-9F150AA30CE9}"/>
              </a:ext>
            </a:extLst>
          </p:cNvPr>
          <p:cNvSpPr>
            <a:spLocks noGrp="1"/>
          </p:cNvSpPr>
          <p:nvPr>
            <p:ph type="title"/>
          </p:nvPr>
        </p:nvSpPr>
        <p:spPr>
          <a:xfrm>
            <a:off x="838201" y="211889"/>
            <a:ext cx="10515600" cy="1325563"/>
          </a:xfrm>
        </p:spPr>
        <p:txBody>
          <a:bodyPr/>
          <a:lstStyle/>
          <a:p>
            <a:pPr algn="ctr"/>
            <a:r>
              <a:rPr lang="en-US"/>
              <a:t>Square Footage – Right of Way Impact Plan</a:t>
            </a:r>
          </a:p>
        </p:txBody>
      </p:sp>
      <p:pic>
        <p:nvPicPr>
          <p:cNvPr id="7" name="Picture 6">
            <a:extLst>
              <a:ext uri="{FF2B5EF4-FFF2-40B4-BE49-F238E27FC236}">
                <a16:creationId xmlns:a16="http://schemas.microsoft.com/office/drawing/2014/main" id="{0EE36908-AD9C-4ACE-936B-7F0601E8F4C3}"/>
              </a:ext>
            </a:extLst>
          </p:cNvPr>
          <p:cNvPicPr>
            <a:picLocks noChangeAspect="1"/>
          </p:cNvPicPr>
          <p:nvPr/>
        </p:nvPicPr>
        <p:blipFill>
          <a:blip r:embed="rId2"/>
          <a:stretch>
            <a:fillRect/>
          </a:stretch>
        </p:blipFill>
        <p:spPr>
          <a:xfrm>
            <a:off x="6443837" y="1240031"/>
            <a:ext cx="5410706" cy="3398929"/>
          </a:xfrm>
          <a:prstGeom prst="rect">
            <a:avLst/>
          </a:prstGeom>
        </p:spPr>
      </p:pic>
      <p:sp>
        <p:nvSpPr>
          <p:cNvPr id="8" name="Content Placeholder 2">
            <a:extLst>
              <a:ext uri="{FF2B5EF4-FFF2-40B4-BE49-F238E27FC236}">
                <a16:creationId xmlns:a16="http://schemas.microsoft.com/office/drawing/2014/main" id="{29FFBBC7-96E0-4BF2-9F57-F38DA6A44103}"/>
              </a:ext>
            </a:extLst>
          </p:cNvPr>
          <p:cNvSpPr txBox="1">
            <a:spLocks/>
          </p:cNvSpPr>
          <p:nvPr/>
        </p:nvSpPr>
        <p:spPr>
          <a:xfrm>
            <a:off x="337457" y="1240031"/>
            <a:ext cx="5605638" cy="3273603"/>
          </a:xfrm>
          <a:prstGeom prst="rect">
            <a:avLst/>
          </a:prstGeom>
        </p:spPr>
        <p:txBody>
          <a:bodyPr vert="horz" lIns="91440" tIns="45720" rIns="91440" bIns="45720" rtlCol="0" anchor="t">
            <a:normAutofit/>
          </a:bodyPr>
          <a:lstStyle>
            <a:lvl1pPr marL="342900" indent="-342900" algn="l" defTabSz="914400" rtl="0" eaLnBrk="1" latinLnBrk="0" hangingPunct="1">
              <a:spcBef>
                <a:spcPts val="6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ts val="3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ts val="3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ts val="3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en-US" sz="2400" b="1">
              <a:solidFill>
                <a:srgbClr val="003DA5"/>
              </a:solidFill>
              <a:latin typeface="Calibri"/>
              <a:cs typeface="Calibri"/>
            </a:endParaRPr>
          </a:p>
          <a:p>
            <a:pPr>
              <a:defRPr/>
            </a:pPr>
            <a:r>
              <a:rPr lang="en-US" sz="2400" b="1">
                <a:solidFill>
                  <a:srgbClr val="003DA5"/>
                </a:solidFill>
                <a:latin typeface="Calibri"/>
                <a:cs typeface="Calibri"/>
              </a:rPr>
              <a:t>The Square footage of area being used for staging, materials, and construction in the Right-of-Way. </a:t>
            </a:r>
          </a:p>
          <a:p>
            <a:pPr>
              <a:defRPr/>
            </a:pPr>
            <a:r>
              <a:rPr lang="en-US" sz="2400" b="1" u="none" strike="noStrike" kern="1200" cap="none" spc="0" normalizeH="0" baseline="0" noProof="0">
                <a:ln>
                  <a:noFill/>
                </a:ln>
                <a:solidFill>
                  <a:srgbClr val="003DA5"/>
                </a:solidFill>
                <a:effectLst/>
                <a:uLnTx/>
                <a:uFillTx/>
                <a:latin typeface="Calibri"/>
                <a:cs typeface="Calibri"/>
              </a:rPr>
              <a:t>This information and document are required for every</a:t>
            </a:r>
            <a:r>
              <a:rPr lang="en-US" sz="2400" b="1">
                <a:solidFill>
                  <a:srgbClr val="003DA5"/>
                </a:solidFill>
                <a:latin typeface="Calibri"/>
                <a:cs typeface="Calibri"/>
              </a:rPr>
              <a:t> permit type </a:t>
            </a:r>
          </a:p>
          <a:p>
            <a:pPr marL="0" indent="0">
              <a:buNone/>
              <a:defRPr/>
            </a:pPr>
            <a:r>
              <a:rPr lang="en-US" sz="1800" b="1" i="1" u="none" strike="noStrike" kern="1200" cap="none" spc="0" normalizeH="0" baseline="0" noProof="0">
                <a:ln>
                  <a:noFill/>
                </a:ln>
                <a:solidFill>
                  <a:srgbClr val="003DA5"/>
                </a:solidFill>
                <a:effectLst/>
                <a:uLnTx/>
                <a:uFillTx/>
                <a:latin typeface="Calibri"/>
                <a:cs typeface="Calibri"/>
              </a:rPr>
              <a:t>In the calculation of fees, the area is rounded up to the nearest 100 </a:t>
            </a:r>
            <a:r>
              <a:rPr lang="en-US" sz="1800" b="1" i="1">
                <a:solidFill>
                  <a:srgbClr val="003DA5"/>
                </a:solidFill>
                <a:latin typeface="Calibri"/>
                <a:cs typeface="Calibri"/>
              </a:rPr>
              <a:t>sq. ft</a:t>
            </a:r>
            <a:r>
              <a:rPr lang="en-US" sz="1800" b="1" i="1" u="none" strike="noStrike" kern="1200" cap="none" spc="0" normalizeH="0" baseline="0" noProof="0">
                <a:ln>
                  <a:noFill/>
                </a:ln>
                <a:solidFill>
                  <a:srgbClr val="003DA5"/>
                </a:solidFill>
                <a:effectLst/>
                <a:uLnTx/>
                <a:uFillTx/>
                <a:latin typeface="Calibri"/>
                <a:cs typeface="Calibri"/>
              </a:rPr>
              <a:t>.</a:t>
            </a:r>
            <a:endParaRPr lang="en-US" sz="1800" i="1" u="none" strike="noStrike" kern="1200" cap="none" spc="0" normalizeH="0" baseline="0" noProof="0">
              <a:ln>
                <a:noFill/>
              </a:ln>
              <a:solidFill>
                <a:srgbClr val="003DA5"/>
              </a:solidFill>
              <a:effectLst/>
              <a:uLnTx/>
              <a:uFillTx/>
              <a:latin typeface="Calibri"/>
              <a:cs typeface="Calibri"/>
            </a:endParaRPr>
          </a:p>
          <a:p>
            <a:pPr lvl="1">
              <a:defRPr/>
            </a:pPr>
            <a:endParaRPr lang="en-US" sz="2000" i="1">
              <a:solidFill>
                <a:srgbClr val="003DA5"/>
              </a:solidFill>
              <a:cs typeface="Calibri" panose="020F0502020204030204" pitchFamily="34" charset="0"/>
            </a:endParaRPr>
          </a:p>
          <a:p>
            <a:pPr lvl="1">
              <a:defRPr/>
            </a:pPr>
            <a:endParaRPr lang="en-US" sz="2000" i="1">
              <a:solidFill>
                <a:srgbClr val="003DA5"/>
              </a:solidFill>
              <a:cs typeface="Calibri" panose="020F0502020204030204" pitchFamily="34" charset="0"/>
            </a:endParaRPr>
          </a:p>
          <a:p>
            <a:pPr marL="0" indent="0">
              <a:buNone/>
              <a:defRPr/>
            </a:pPr>
            <a:endParaRPr lang="en-US" sz="2400" b="1">
              <a:solidFill>
                <a:srgbClr val="003DA5"/>
              </a:solidFill>
              <a:cs typeface="Calibri" panose="020F0502020204030204" pitchFamily="34" charset="0"/>
            </a:endParaRPr>
          </a:p>
          <a:p>
            <a:pPr marL="0" indent="0">
              <a:buNone/>
              <a:defRPr/>
            </a:pPr>
            <a:endParaRPr lang="en-US" sz="2400">
              <a:solidFill>
                <a:srgbClr val="003DA5"/>
              </a:solidFill>
              <a:cs typeface="Calibri" panose="020F0502020204030204" pitchFamily="34" charset="0"/>
            </a:endParaRPr>
          </a:p>
          <a:p>
            <a:pPr marL="0" indent="0" fontAlgn="base">
              <a:buNone/>
              <a:defRPr/>
            </a:pPr>
            <a:endParaRPr lang="en-US" sz="2400" b="1">
              <a:solidFill>
                <a:srgbClr val="001F52"/>
              </a:solidFill>
              <a:cs typeface="Calibri" panose="020F0502020204030204" pitchFamily="34" charset="0"/>
            </a:endParaRPr>
          </a:p>
          <a:p>
            <a:pPr marL="0" indent="0" fontAlgn="base">
              <a:buNone/>
              <a:defRPr/>
            </a:pPr>
            <a:endParaRPr lang="en-US" sz="2800">
              <a:solidFill>
                <a:srgbClr val="003DA5">
                  <a:lumMod val="50000"/>
                </a:srgbClr>
              </a:solidFill>
              <a:cs typeface="Calibri" panose="020F0502020204030204" pitchFamily="34" charset="0"/>
            </a:endParaRPr>
          </a:p>
          <a:p>
            <a:pPr marL="0" indent="0">
              <a:buNone/>
              <a:defRPr/>
            </a:pPr>
            <a:endParaRPr lang="en-US" sz="2800">
              <a:solidFill>
                <a:srgbClr val="003DA5">
                  <a:lumMod val="50000"/>
                </a:srgbClr>
              </a:solidFill>
              <a:cs typeface="Calibri" panose="020F0502020204030204" pitchFamily="34" charset="0"/>
            </a:endParaRPr>
          </a:p>
        </p:txBody>
      </p:sp>
      <p:sp>
        <p:nvSpPr>
          <p:cNvPr id="9" name="TextBox 8">
            <a:extLst>
              <a:ext uri="{FF2B5EF4-FFF2-40B4-BE49-F238E27FC236}">
                <a16:creationId xmlns:a16="http://schemas.microsoft.com/office/drawing/2014/main" id="{7BAE9AEC-AD9C-463F-AFCF-C7F87E2FD432}"/>
              </a:ext>
            </a:extLst>
          </p:cNvPr>
          <p:cNvSpPr txBox="1"/>
          <p:nvPr/>
        </p:nvSpPr>
        <p:spPr>
          <a:xfrm>
            <a:off x="1257192" y="4681622"/>
            <a:ext cx="9872549" cy="936347"/>
          </a:xfrm>
          <a:prstGeom prst="rect">
            <a:avLst/>
          </a:prstGeom>
          <a:noFill/>
        </p:spPr>
        <p:txBody>
          <a:bodyPr wrap="square">
            <a:spAutoFit/>
          </a:bodyPr>
          <a:lstStyle/>
          <a:p>
            <a:pPr marL="0" marR="0" algn="ctr">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Use fee equation</a:t>
            </a:r>
            <a:r>
              <a:rPr lang="en-US" sz="2400" b="1">
                <a:latin typeface="Calibri" panose="020F0502020204030204" pitchFamily="34" charset="0"/>
                <a:ea typeface="Calibri" panose="020F0502020204030204" pitchFamily="34" charset="0"/>
                <a:cs typeface="Times New Roman" panose="02020603050405020304" pitchFamily="18" charset="0"/>
              </a:rPr>
              <a:t> (Cost per day) – </a:t>
            </a:r>
          </a:p>
          <a:p>
            <a:pPr marL="0" marR="0" algn="ctr">
              <a:lnSpc>
                <a:spcPct val="107000"/>
              </a:lnSpc>
              <a:spcBef>
                <a:spcPts val="0"/>
              </a:spcBef>
              <a:spcAft>
                <a:spcPts val="800"/>
              </a:spcAft>
            </a:pPr>
            <a:r>
              <a:rPr lang="en-US">
                <a:effectLst/>
                <a:latin typeface="Calibri" panose="020F0502020204030204" pitchFamily="34" charset="0"/>
                <a:ea typeface="Calibri" panose="020F0502020204030204" pitchFamily="34" charset="0"/>
                <a:cs typeface="Times New Roman" panose="02020603050405020304" pitchFamily="18" charset="0"/>
              </a:rPr>
              <a:t>(Sum of Fee Factors) x </a:t>
            </a:r>
            <a:r>
              <a:rPr lang="en-US" sz="2200" b="1" u="sng">
                <a:effectLst/>
                <a:latin typeface="Calibri" panose="020F0502020204030204" pitchFamily="34" charset="0"/>
                <a:ea typeface="Calibri" panose="020F0502020204030204" pitchFamily="34" charset="0"/>
                <a:cs typeface="Times New Roman" panose="02020603050405020304" pitchFamily="18" charset="0"/>
              </a:rPr>
              <a:t>(Square Footage of occupied space/100) </a:t>
            </a:r>
            <a:r>
              <a:rPr lang="en-US">
                <a:effectLst/>
                <a:latin typeface="Calibri" panose="020F0502020204030204" pitchFamily="34" charset="0"/>
                <a:ea typeface="Calibri" panose="020F0502020204030204" pitchFamily="34" charset="0"/>
                <a:cs typeface="Times New Roman" panose="02020603050405020304" pitchFamily="18" charset="0"/>
              </a:rPr>
              <a:t>x (Escalation Rate aka RSD) </a:t>
            </a:r>
          </a:p>
        </p:txBody>
      </p:sp>
    </p:spTree>
    <p:extLst>
      <p:ext uri="{BB962C8B-B14F-4D97-AF65-F5344CB8AC3E}">
        <p14:creationId xmlns:p14="http://schemas.microsoft.com/office/powerpoint/2010/main" val="1992031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4991-2C4D-4841-BA9D-5D9E2D0AF97D}"/>
              </a:ext>
            </a:extLst>
          </p:cNvPr>
          <p:cNvSpPr>
            <a:spLocks noGrp="1"/>
          </p:cNvSpPr>
          <p:nvPr>
            <p:ph type="title"/>
          </p:nvPr>
        </p:nvSpPr>
        <p:spPr>
          <a:xfrm>
            <a:off x="337457" y="296075"/>
            <a:ext cx="11416294" cy="942957"/>
          </a:xfrm>
        </p:spPr>
        <p:txBody>
          <a:bodyPr>
            <a:noAutofit/>
          </a:bodyPr>
          <a:lstStyle/>
          <a:p>
            <a:pPr algn="ctr"/>
            <a:r>
              <a:rPr lang="en-US" sz="4000">
                <a:ea typeface="+mj-lt"/>
                <a:cs typeface="+mj-lt"/>
              </a:rPr>
              <a:t>What are </a:t>
            </a:r>
            <a:r>
              <a:rPr lang="en-US" sz="4000" i="1">
                <a:ea typeface="+mj-lt"/>
                <a:cs typeface="+mj-lt"/>
              </a:rPr>
              <a:t>Rate Start Days (RSD)</a:t>
            </a:r>
            <a:r>
              <a:rPr lang="en-US" sz="4000">
                <a:ea typeface="+mj-lt"/>
                <a:cs typeface="+mj-lt"/>
              </a:rPr>
              <a:t>? </a:t>
            </a:r>
            <a:br>
              <a:rPr lang="en-US" sz="4000">
                <a:ea typeface="+mj-lt"/>
                <a:cs typeface="+mj-lt"/>
              </a:rPr>
            </a:br>
            <a:r>
              <a:rPr lang="en-US" sz="4000">
                <a:ea typeface="+mj-lt"/>
                <a:cs typeface="+mj-lt"/>
              </a:rPr>
              <a:t>What are </a:t>
            </a:r>
            <a:r>
              <a:rPr lang="en-US" sz="4000" i="1">
                <a:ea typeface="+mj-lt"/>
                <a:cs typeface="+mj-lt"/>
              </a:rPr>
              <a:t>Escalating Fees</a:t>
            </a:r>
            <a:r>
              <a:rPr lang="en-US" sz="4000">
                <a:ea typeface="+mj-lt"/>
                <a:cs typeface="+mj-lt"/>
              </a:rPr>
              <a:t>?</a:t>
            </a:r>
            <a:endParaRPr lang="en-US" sz="4000"/>
          </a:p>
        </p:txBody>
      </p:sp>
      <p:pic>
        <p:nvPicPr>
          <p:cNvPr id="6" name="Picture 6" descr="Screen Shot 2021-06-02 at 4.05.12 PM.png">
            <a:extLst>
              <a:ext uri="{FF2B5EF4-FFF2-40B4-BE49-F238E27FC236}">
                <a16:creationId xmlns:a16="http://schemas.microsoft.com/office/drawing/2014/main" id="{8DE5FC3D-9324-4B25-9CC7-EA3DA62E18E6}"/>
              </a:ext>
            </a:extLst>
          </p:cNvPr>
          <p:cNvPicPr>
            <a:picLocks noChangeAspect="1"/>
          </p:cNvPicPr>
          <p:nvPr/>
        </p:nvPicPr>
        <p:blipFill>
          <a:blip r:embed="rId3"/>
          <a:stretch>
            <a:fillRect/>
          </a:stretch>
        </p:blipFill>
        <p:spPr>
          <a:xfrm>
            <a:off x="6096000" y="1405941"/>
            <a:ext cx="5883819" cy="3205464"/>
          </a:xfrm>
          <a:prstGeom prst="rect">
            <a:avLst/>
          </a:prstGeom>
        </p:spPr>
      </p:pic>
      <p:sp>
        <p:nvSpPr>
          <p:cNvPr id="15" name="Hexagon 14">
            <a:extLst>
              <a:ext uri="{FF2B5EF4-FFF2-40B4-BE49-F238E27FC236}">
                <a16:creationId xmlns:a16="http://schemas.microsoft.com/office/drawing/2014/main" id="{55911705-131E-4E7E-A93A-FBEBB7B9CA12}"/>
              </a:ext>
            </a:extLst>
          </p:cNvPr>
          <p:cNvSpPr/>
          <p:nvPr/>
        </p:nvSpPr>
        <p:spPr>
          <a:xfrm>
            <a:off x="9303389" y="3535049"/>
            <a:ext cx="790935" cy="751725"/>
          </a:xfrm>
          <a:prstGeom prst="hexagon">
            <a:avLst/>
          </a:prstGeom>
          <a:noFill/>
          <a:ln w="57150">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lIns="91425" tIns="45700" rIns="91425" bIns="45700" rtlCol="0" anchor="ctr" anchorCtr="0">
            <a:noAutofit/>
          </a:bodyPr>
          <a:lstStyle/>
          <a:p>
            <a:pPr marL="0" marR="0" indent="0" algn="ctr" rtl="0">
              <a:spcBef>
                <a:spcPts val="0"/>
              </a:spcBef>
              <a:buNone/>
            </a:pPr>
            <a:endParaRPr lang="en-US" sz="1800" b="1">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BF52923F-C970-4F82-A21A-095FC496CF91}"/>
              </a:ext>
            </a:extLst>
          </p:cNvPr>
          <p:cNvPicPr>
            <a:picLocks noChangeAspect="1"/>
          </p:cNvPicPr>
          <p:nvPr/>
        </p:nvPicPr>
        <p:blipFill>
          <a:blip r:embed="rId4"/>
          <a:stretch>
            <a:fillRect/>
          </a:stretch>
        </p:blipFill>
        <p:spPr>
          <a:xfrm>
            <a:off x="741844" y="1540063"/>
            <a:ext cx="4638567" cy="2232546"/>
          </a:xfrm>
          <a:prstGeom prst="rect">
            <a:avLst/>
          </a:prstGeom>
        </p:spPr>
      </p:pic>
      <p:sp>
        <p:nvSpPr>
          <p:cNvPr id="11" name="TextBox 10">
            <a:extLst>
              <a:ext uri="{FF2B5EF4-FFF2-40B4-BE49-F238E27FC236}">
                <a16:creationId xmlns:a16="http://schemas.microsoft.com/office/drawing/2014/main" id="{B5A45AAD-1F7F-49EE-AAB2-DACF428A08F6}"/>
              </a:ext>
            </a:extLst>
          </p:cNvPr>
          <p:cNvSpPr txBox="1"/>
          <p:nvPr/>
        </p:nvSpPr>
        <p:spPr>
          <a:xfrm>
            <a:off x="1104527" y="4764179"/>
            <a:ext cx="10354833" cy="936347"/>
          </a:xfrm>
          <a:prstGeom prst="rect">
            <a:avLst/>
          </a:prstGeom>
          <a:noFill/>
        </p:spPr>
        <p:txBody>
          <a:bodyPr wrap="square">
            <a:spAutoFit/>
          </a:bodyPr>
          <a:lstStyle/>
          <a:p>
            <a:pPr marL="0" marR="0" algn="ctr">
              <a:lnSpc>
                <a:spcPct val="107000"/>
              </a:lnSpc>
              <a:spcBef>
                <a:spcPts val="0"/>
              </a:spcBef>
              <a:spcAft>
                <a:spcPts val="80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Use fee equation</a:t>
            </a:r>
            <a:r>
              <a:rPr lang="en-US" sz="2400" b="1">
                <a:latin typeface="Calibri" panose="020F0502020204030204" pitchFamily="34" charset="0"/>
                <a:ea typeface="Calibri" panose="020F0502020204030204" pitchFamily="34" charset="0"/>
                <a:cs typeface="Times New Roman" panose="02020603050405020304" pitchFamily="18" charset="0"/>
              </a:rPr>
              <a:t> (Cost per day) – </a:t>
            </a:r>
          </a:p>
          <a:p>
            <a:pPr marL="0" marR="0" algn="ctr">
              <a:lnSpc>
                <a:spcPct val="107000"/>
              </a:lnSpc>
              <a:spcBef>
                <a:spcPts val="0"/>
              </a:spcBef>
              <a:spcAft>
                <a:spcPts val="800"/>
              </a:spcAft>
            </a:pPr>
            <a:r>
              <a:rPr lang="en-US" sz="2000">
                <a:effectLst/>
                <a:latin typeface="Calibri" panose="020F0502020204030204" pitchFamily="34" charset="0"/>
                <a:ea typeface="Calibri" panose="020F0502020204030204" pitchFamily="34" charset="0"/>
                <a:cs typeface="Times New Roman" panose="02020603050405020304" pitchFamily="18" charset="0"/>
              </a:rPr>
              <a:t>(Sum of Fee Factors) x (Square Footage of occupied space/100) x </a:t>
            </a:r>
            <a:r>
              <a:rPr lang="en-US" sz="2200" b="1" u="sng">
                <a:effectLst/>
                <a:latin typeface="Calibri" panose="020F0502020204030204" pitchFamily="34" charset="0"/>
                <a:ea typeface="Calibri" panose="020F0502020204030204" pitchFamily="34" charset="0"/>
                <a:cs typeface="Times New Roman" panose="02020603050405020304" pitchFamily="18" charset="0"/>
              </a:rPr>
              <a:t>(Escalation Rate aka RSD) </a:t>
            </a:r>
          </a:p>
        </p:txBody>
      </p:sp>
    </p:spTree>
    <p:extLst>
      <p:ext uri="{BB962C8B-B14F-4D97-AF65-F5344CB8AC3E}">
        <p14:creationId xmlns:p14="http://schemas.microsoft.com/office/powerpoint/2010/main" val="84886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03958-A972-47E4-94AA-867BF4173A89}"/>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Portal improvements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E1FEFD2-85B0-4225-8FB0-4D45C4313759}"/>
              </a:ext>
            </a:extLst>
          </p:cNvPr>
          <p:cNvSpPr>
            <a:spLocks noGrp="1"/>
          </p:cNvSpPr>
          <p:nvPr>
            <p:ph idx="1"/>
          </p:nvPr>
        </p:nvSpPr>
        <p:spPr>
          <a:xfrm>
            <a:off x="4229594" y="564130"/>
            <a:ext cx="7096990" cy="5585619"/>
          </a:xfrm>
        </p:spPr>
        <p:txBody>
          <a:bodyPr vert="horz" lIns="91440" tIns="45720" rIns="91440" bIns="45720" rtlCol="0" anchor="ctr">
            <a:normAutofit lnSpcReduction="10000"/>
          </a:bodyPr>
          <a:lstStyle/>
          <a:p>
            <a:r>
              <a:rPr lang="en-US" sz="2000">
                <a:cs typeface="Calibri"/>
              </a:rPr>
              <a:t>The new </a:t>
            </a:r>
            <a:r>
              <a:rPr lang="en-US" sz="2000" b="1">
                <a:cs typeface="Calibri"/>
              </a:rPr>
              <a:t>My Records </a:t>
            </a:r>
            <a:r>
              <a:rPr lang="en-US" sz="2000">
                <a:cs typeface="Calibri"/>
              </a:rPr>
              <a:t>page launched June 10th </a:t>
            </a:r>
          </a:p>
          <a:p>
            <a:endParaRPr lang="en-US" sz="2000">
              <a:cs typeface="Calibri"/>
            </a:endParaRPr>
          </a:p>
          <a:p>
            <a:r>
              <a:rPr lang="en-US" sz="2000">
                <a:cs typeface="Calibri"/>
              </a:rPr>
              <a:t>The new </a:t>
            </a:r>
            <a:r>
              <a:rPr lang="en-US" sz="2000" b="1">
                <a:cs typeface="Calibri"/>
              </a:rPr>
              <a:t>My Records</a:t>
            </a:r>
            <a:r>
              <a:rPr lang="en-US" sz="2000">
                <a:cs typeface="Calibri"/>
              </a:rPr>
              <a:t> page will allow you to: </a:t>
            </a:r>
            <a:endParaRPr lang="en-US"/>
          </a:p>
          <a:p>
            <a:pPr lvl="1"/>
            <a:r>
              <a:rPr lang="en-US" sz="2000">
                <a:ea typeface="+mn-lt"/>
                <a:cs typeface="+mn-lt"/>
              </a:rPr>
              <a:t>See all your records in one list</a:t>
            </a:r>
            <a:endParaRPr lang="en-US" sz="2000">
              <a:cs typeface="Calibri"/>
            </a:endParaRPr>
          </a:p>
          <a:p>
            <a:pPr lvl="1"/>
            <a:r>
              <a:rPr lang="en-US" sz="2000">
                <a:ea typeface="+mn-lt"/>
                <a:cs typeface="+mn-lt"/>
              </a:rPr>
              <a:t>Search for records within the My Records list.  You can search by address, record number, or another keyword.</a:t>
            </a:r>
            <a:endParaRPr lang="en-US" sz="2000">
              <a:cs typeface="Calibri"/>
            </a:endParaRPr>
          </a:p>
          <a:p>
            <a:pPr lvl="1"/>
            <a:r>
              <a:rPr lang="en-US" sz="2000">
                <a:ea typeface="+mn-lt"/>
                <a:cs typeface="+mn-lt"/>
              </a:rPr>
              <a:t>Filter by Record Type, Status, and even an Action such as Pay Fees Due or Renew Application</a:t>
            </a:r>
            <a:endParaRPr lang="en-US" sz="2000">
              <a:cs typeface="Calibri"/>
            </a:endParaRPr>
          </a:p>
          <a:p>
            <a:pPr lvl="1"/>
            <a:r>
              <a:rPr lang="en-US" sz="2000">
                <a:ea typeface="+mn-lt"/>
                <a:cs typeface="+mn-lt"/>
              </a:rPr>
              <a:t>Sort by each column heading more quickly.  You can also now sort by Action.</a:t>
            </a:r>
            <a:endParaRPr lang="en-US" sz="2000">
              <a:cs typeface="Calibri"/>
            </a:endParaRPr>
          </a:p>
          <a:p>
            <a:pPr lvl="1"/>
            <a:r>
              <a:rPr lang="en-US" sz="2000">
                <a:ea typeface="+mn-lt"/>
                <a:cs typeface="+mn-lt"/>
              </a:rPr>
              <a:t>Adjust the number of entries displayed in the table from 10 rows to 100 rows per page</a:t>
            </a:r>
            <a:endParaRPr lang="en-US" sz="2000">
              <a:cs typeface="Calibri"/>
            </a:endParaRPr>
          </a:p>
          <a:p>
            <a:pPr lvl="1"/>
            <a:r>
              <a:rPr lang="en-US" sz="2000">
                <a:ea typeface="+mn-lt"/>
                <a:cs typeface="+mn-lt"/>
              </a:rPr>
              <a:t>Use the Select All check box to select all rows in your filtered table (not just the first page on the screen)</a:t>
            </a:r>
            <a:endParaRPr lang="en-US" sz="2000">
              <a:cs typeface="Calibri"/>
            </a:endParaRPr>
          </a:p>
          <a:p>
            <a:pPr lvl="1"/>
            <a:r>
              <a:rPr lang="en-US" sz="2000">
                <a:ea typeface="+mn-lt"/>
                <a:cs typeface="+mn-lt"/>
              </a:rPr>
              <a:t>Download your My Records list more quickly, including a filtered view of your My Records list</a:t>
            </a:r>
            <a:endParaRPr lang="en-US" sz="2000">
              <a:cs typeface="Calibri"/>
            </a:endParaRPr>
          </a:p>
          <a:p>
            <a:endParaRPr lang="en-US" sz="2000">
              <a:cs typeface="Calibri"/>
            </a:endParaRPr>
          </a:p>
          <a:p>
            <a:r>
              <a:rPr lang="en-US" sz="2000">
                <a:cs typeface="Calibri"/>
              </a:rPr>
              <a:t>To learn more, you can watch this short video by </a:t>
            </a:r>
            <a:r>
              <a:rPr lang="en-US" sz="2000" u="sng">
                <a:cs typeface="Calibri"/>
                <a:hlinkClick r:id="rId2"/>
              </a:rPr>
              <a:t>clicking this link.</a:t>
            </a:r>
            <a:endParaRPr lang="en-US" sz="2000">
              <a:cs typeface="Calibri"/>
            </a:endParaRPr>
          </a:p>
          <a:p>
            <a:endParaRPr lang="en-US" sz="2000">
              <a:cs typeface="Calibri"/>
            </a:endParaRPr>
          </a:p>
        </p:txBody>
      </p:sp>
    </p:spTree>
    <p:extLst>
      <p:ext uri="{BB962C8B-B14F-4D97-AF65-F5344CB8AC3E}">
        <p14:creationId xmlns:p14="http://schemas.microsoft.com/office/powerpoint/2010/main" val="2854799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F147-6AAF-4E97-A9A7-2D95352B4855}"/>
              </a:ext>
            </a:extLst>
          </p:cNvPr>
          <p:cNvSpPr>
            <a:spLocks noGrp="1"/>
          </p:cNvSpPr>
          <p:nvPr>
            <p:ph type="title"/>
          </p:nvPr>
        </p:nvSpPr>
        <p:spPr/>
        <p:txBody>
          <a:bodyPr/>
          <a:lstStyle/>
          <a:p>
            <a:r>
              <a:rPr lang="en-US"/>
              <a:t>Open Q&amp;A</a:t>
            </a:r>
          </a:p>
        </p:txBody>
      </p:sp>
      <p:pic>
        <p:nvPicPr>
          <p:cNvPr id="1026" name="Picture 2" descr="Digital Best Practices: Facebook Q&amp;A – EmpowerLA">
            <a:extLst>
              <a:ext uri="{FF2B5EF4-FFF2-40B4-BE49-F238E27FC236}">
                <a16:creationId xmlns:a16="http://schemas.microsoft.com/office/drawing/2014/main" id="{C134275C-63A0-4030-BF2E-80AB80D48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495" y="1981777"/>
            <a:ext cx="467301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524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62F4-279F-4EA5-BE83-43CDE0765468}"/>
              </a:ext>
            </a:extLst>
          </p:cNvPr>
          <p:cNvSpPr>
            <a:spLocks noGrp="1"/>
          </p:cNvSpPr>
          <p:nvPr>
            <p:ph type="title"/>
          </p:nvPr>
        </p:nvSpPr>
        <p:spPr/>
        <p:txBody>
          <a:bodyPr>
            <a:normAutofit/>
          </a:bodyPr>
          <a:lstStyle/>
          <a:p>
            <a:r>
              <a:rPr lang="en-US" sz="4400"/>
              <a:t>Questions?</a:t>
            </a:r>
          </a:p>
        </p:txBody>
      </p:sp>
      <p:sp>
        <p:nvSpPr>
          <p:cNvPr id="3" name="Content Placeholder 2">
            <a:extLst>
              <a:ext uri="{FF2B5EF4-FFF2-40B4-BE49-F238E27FC236}">
                <a16:creationId xmlns:a16="http://schemas.microsoft.com/office/drawing/2014/main" id="{42240592-7164-41B7-958D-C825671AA7AF}"/>
              </a:ext>
            </a:extLst>
          </p:cNvPr>
          <p:cNvSpPr>
            <a:spLocks noGrp="1"/>
          </p:cNvSpPr>
          <p:nvPr>
            <p:ph idx="1"/>
          </p:nvPr>
        </p:nvSpPr>
        <p:spPr>
          <a:xfrm>
            <a:off x="2079768" y="1902951"/>
            <a:ext cx="8032465" cy="2568407"/>
          </a:xfrm>
        </p:spPr>
        <p:txBody>
          <a:bodyPr/>
          <a:lstStyle/>
          <a:p>
            <a:pPr marL="0" indent="0">
              <a:buNone/>
            </a:pPr>
            <a:endParaRPr lang="en-US"/>
          </a:p>
          <a:p>
            <a:pPr marL="0" indent="0" algn="ctr">
              <a:buNone/>
            </a:pPr>
            <a:r>
              <a:rPr lang="en-US" sz="2800"/>
              <a:t>Melody.Berry@seattle.gov</a:t>
            </a:r>
            <a:endParaRPr lang="en-US"/>
          </a:p>
        </p:txBody>
      </p:sp>
      <p:sp>
        <p:nvSpPr>
          <p:cNvPr id="7" name="Rectangle 6">
            <a:extLst>
              <a:ext uri="{FF2B5EF4-FFF2-40B4-BE49-F238E27FC236}">
                <a16:creationId xmlns:a16="http://schemas.microsoft.com/office/drawing/2014/main" id="{AF7439EA-4923-4A11-96D9-BCFE5896EE8B}"/>
              </a:ext>
            </a:extLst>
          </p:cNvPr>
          <p:cNvSpPr/>
          <p:nvPr/>
        </p:nvSpPr>
        <p:spPr>
          <a:xfrm>
            <a:off x="0" y="3246121"/>
            <a:ext cx="12192000" cy="580694"/>
          </a:xfrm>
          <a:prstGeom prst="rect">
            <a:avLst/>
          </a:prstGeom>
          <a:solidFill>
            <a:srgbClr val="003DA5"/>
          </a:solidFill>
          <a:ln w="12700" cap="flat" cmpd="sng">
            <a:solidFill>
              <a:srgbClr val="31538F"/>
            </a:solidFill>
            <a:prstDash val="solid"/>
            <a:miter lim="800000"/>
            <a:headEnd type="none" w="med" len="med"/>
            <a:tailEnd type="none" w="med" len="med"/>
          </a:ln>
        </p:spPr>
        <p:txBody>
          <a:bodyPr rot="0" spcFirstLastPara="0" vertOverflow="overflow" horzOverflow="overflow" vert="horz" wrap="square" lIns="68569" tIns="34275" rIns="68569" bIns="34275" numCol="1" spcCol="0" rtlCol="0" fromWordArt="0" anchor="ctr" anchorCtr="0" forceAA="0" compatLnSpc="1">
            <a:prstTxWarp prst="textNoShape">
              <a:avLst/>
            </a:prstTxWarp>
            <a:noAutofit/>
          </a:bodyPr>
          <a:lstStyle/>
          <a:p>
            <a:pPr algn="ctr"/>
            <a:endParaRPr lang="en-US" sz="1350" b="1">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FA6B2CFF-4C1F-4269-A78C-1BEB70D114E9}"/>
              </a:ext>
            </a:extLst>
          </p:cNvPr>
          <p:cNvSpPr txBox="1"/>
          <p:nvPr/>
        </p:nvSpPr>
        <p:spPr>
          <a:xfrm>
            <a:off x="3312795" y="3294094"/>
            <a:ext cx="5566410" cy="507831"/>
          </a:xfrm>
          <a:prstGeom prst="rect">
            <a:avLst/>
          </a:prstGeom>
          <a:noFill/>
        </p:spPr>
        <p:txBody>
          <a:bodyPr wrap="square" rtlCol="0">
            <a:spAutoFit/>
          </a:bodyPr>
          <a:lstStyle/>
          <a:p>
            <a:pPr algn="ctr"/>
            <a:r>
              <a:rPr lang="en-US" sz="2700">
                <a:solidFill>
                  <a:schemeClr val="bg1"/>
                </a:solidFill>
              </a:rPr>
              <a:t>www.seattle.gov/transportation</a:t>
            </a:r>
          </a:p>
        </p:txBody>
      </p:sp>
      <p:pic>
        <p:nvPicPr>
          <p:cNvPr id="4" name="Picture 3">
            <a:extLst>
              <a:ext uri="{FF2B5EF4-FFF2-40B4-BE49-F238E27FC236}">
                <a16:creationId xmlns:a16="http://schemas.microsoft.com/office/drawing/2014/main" id="{0B366A47-CDF5-42A3-A494-0E3799319464}"/>
              </a:ext>
            </a:extLst>
          </p:cNvPr>
          <p:cNvPicPr>
            <a:picLocks noChangeAspect="1"/>
          </p:cNvPicPr>
          <p:nvPr/>
        </p:nvPicPr>
        <p:blipFill>
          <a:blip r:embed="rId3"/>
          <a:stretch>
            <a:fillRect/>
          </a:stretch>
        </p:blipFill>
        <p:spPr>
          <a:xfrm>
            <a:off x="4163400" y="4394034"/>
            <a:ext cx="3865199" cy="579170"/>
          </a:xfrm>
          <a:prstGeom prst="rect">
            <a:avLst/>
          </a:prstGeom>
        </p:spPr>
      </p:pic>
    </p:spTree>
    <p:extLst>
      <p:ext uri="{BB962C8B-B14F-4D97-AF65-F5344CB8AC3E}">
        <p14:creationId xmlns:p14="http://schemas.microsoft.com/office/powerpoint/2010/main" val="47971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1B935-3660-44BC-A0AB-B0F300B8772A}"/>
              </a:ext>
            </a:extLst>
          </p:cNvPr>
          <p:cNvSpPr>
            <a:spLocks noGrp="1"/>
          </p:cNvSpPr>
          <p:nvPr>
            <p:ph type="title"/>
          </p:nvPr>
        </p:nvSpPr>
        <p:spPr/>
        <p:txBody>
          <a:bodyPr/>
          <a:lstStyle/>
          <a:p>
            <a:r>
              <a:rPr lang="en-US">
                <a:cs typeface="Seattle Text"/>
              </a:rPr>
              <a:t>Portal improvements – new view</a:t>
            </a:r>
            <a:endParaRPr lang="en-US"/>
          </a:p>
        </p:txBody>
      </p:sp>
      <p:pic>
        <p:nvPicPr>
          <p:cNvPr id="5" name="Picture 8">
            <a:extLst>
              <a:ext uri="{FF2B5EF4-FFF2-40B4-BE49-F238E27FC236}">
                <a16:creationId xmlns:a16="http://schemas.microsoft.com/office/drawing/2014/main" id="{AC7BC662-F821-4233-8670-59D29B87EA61}"/>
              </a:ext>
            </a:extLst>
          </p:cNvPr>
          <p:cNvPicPr>
            <a:picLocks noChangeAspect="1"/>
          </p:cNvPicPr>
          <p:nvPr/>
        </p:nvPicPr>
        <p:blipFill rotWithShape="1">
          <a:blip r:embed="rId2"/>
          <a:srcRect r="1922" b="667"/>
          <a:stretch/>
        </p:blipFill>
        <p:spPr>
          <a:xfrm>
            <a:off x="506187" y="1714053"/>
            <a:ext cx="10918109" cy="2132737"/>
          </a:xfrm>
          <a:prstGeom prst="rect">
            <a:avLst/>
          </a:prstGeom>
        </p:spPr>
      </p:pic>
      <p:sp>
        <p:nvSpPr>
          <p:cNvPr id="3" name="TextBox 2">
            <a:extLst>
              <a:ext uri="{FF2B5EF4-FFF2-40B4-BE49-F238E27FC236}">
                <a16:creationId xmlns:a16="http://schemas.microsoft.com/office/drawing/2014/main" id="{67A3AB9C-2E18-4B8D-AC12-E9A7CBA36DD6}"/>
              </a:ext>
            </a:extLst>
          </p:cNvPr>
          <p:cNvSpPr txBox="1"/>
          <p:nvPr/>
        </p:nvSpPr>
        <p:spPr>
          <a:xfrm>
            <a:off x="633186" y="4143829"/>
            <a:ext cx="1067162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solidFill>
                  <a:schemeClr val="tx2">
                    <a:lumMod val="50000"/>
                  </a:schemeClr>
                </a:solidFill>
                <a:cs typeface="Segoe UI"/>
              </a:rPr>
              <a:t>If you have any issues using the new My Records page, you can email </a:t>
            </a:r>
            <a:r>
              <a:rPr lang="en-US" sz="2400">
                <a:solidFill>
                  <a:schemeClr val="tx2">
                    <a:lumMod val="50000"/>
                  </a:schemeClr>
                </a:solidFill>
                <a:ea typeface="+mn-lt"/>
                <a:cs typeface="+mn-lt"/>
                <a:hlinkClick r:id="rId3">
                  <a:extLst>
                    <a:ext uri="{A12FA001-AC4F-418D-AE19-62706E023703}">
                      <ahyp:hlinkClr xmlns:ahyp="http://schemas.microsoft.com/office/drawing/2018/hyperlinkcolor" val="tx"/>
                    </a:ext>
                  </a:extLst>
                </a:hlinkClick>
              </a:rPr>
              <a:t>SeattleServices_ITHelp@seattle.gov</a:t>
            </a:r>
            <a:endParaRPr lang="en-US" sz="2400">
              <a:solidFill>
                <a:schemeClr val="tx2">
                  <a:lumMod val="50000"/>
                </a:schemeClr>
              </a:solidFill>
              <a:ea typeface="+mn-lt"/>
              <a:cs typeface="+mn-lt"/>
            </a:endParaRPr>
          </a:p>
          <a:p>
            <a:pPr marL="285750" indent="-285750">
              <a:buFont typeface="Arial"/>
              <a:buChar char="•"/>
            </a:pPr>
            <a:endParaRPr lang="en-US" sz="2400">
              <a:solidFill>
                <a:schemeClr val="tx2">
                  <a:lumMod val="50000"/>
                </a:schemeClr>
              </a:solidFill>
              <a:cs typeface="Calibri"/>
            </a:endParaRPr>
          </a:p>
          <a:p>
            <a:pPr marL="285750" indent="-285750">
              <a:buFont typeface="Arial"/>
              <a:buChar char="•"/>
            </a:pPr>
            <a:r>
              <a:rPr lang="en-US" sz="2400">
                <a:solidFill>
                  <a:schemeClr val="tx2">
                    <a:lumMod val="50000"/>
                  </a:schemeClr>
                </a:solidFill>
                <a:cs typeface="Calibri"/>
              </a:rPr>
              <a:t>There will also be a feedback survey available through the end of summer</a:t>
            </a:r>
          </a:p>
        </p:txBody>
      </p:sp>
    </p:spTree>
    <p:extLst>
      <p:ext uri="{BB962C8B-B14F-4D97-AF65-F5344CB8AC3E}">
        <p14:creationId xmlns:p14="http://schemas.microsoft.com/office/powerpoint/2010/main" val="1300979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2BAB-A94B-4347-9A24-4BBED6CB5B80}"/>
              </a:ext>
            </a:extLst>
          </p:cNvPr>
          <p:cNvSpPr>
            <a:spLocks noGrp="1"/>
          </p:cNvSpPr>
          <p:nvPr>
            <p:ph type="title"/>
          </p:nvPr>
        </p:nvSpPr>
        <p:spPr>
          <a:xfrm>
            <a:off x="838200" y="175004"/>
            <a:ext cx="10515600" cy="1325563"/>
          </a:xfrm>
        </p:spPr>
        <p:txBody>
          <a:bodyPr/>
          <a:lstStyle/>
          <a:p>
            <a:r>
              <a:rPr lang="en-US"/>
              <a:t>SIP vs. SIP Lite overview</a:t>
            </a:r>
          </a:p>
        </p:txBody>
      </p:sp>
      <p:sp>
        <p:nvSpPr>
          <p:cNvPr id="3" name="Content Placeholder 2">
            <a:extLst>
              <a:ext uri="{FF2B5EF4-FFF2-40B4-BE49-F238E27FC236}">
                <a16:creationId xmlns:a16="http://schemas.microsoft.com/office/drawing/2014/main" id="{20A2CC1C-40D1-4BA4-8EE1-6A72CE7226C2}"/>
              </a:ext>
            </a:extLst>
          </p:cNvPr>
          <p:cNvSpPr txBox="1">
            <a:spLocks/>
          </p:cNvSpPr>
          <p:nvPr/>
        </p:nvSpPr>
        <p:spPr>
          <a:xfrm>
            <a:off x="838200" y="1790278"/>
            <a:ext cx="9872050" cy="783575"/>
          </a:xfrm>
          <a:prstGeom prst="rect">
            <a:avLst/>
          </a:prstGeom>
        </p:spPr>
        <p:txBody>
          <a:bodyPr vert="horz" lIns="91440" tIns="45720" rIns="91440" bIns="45720" rtlCol="0" anchor="ct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endParaRPr lang="en-US" sz="2800">
              <a:solidFill>
                <a:schemeClr val="tx1"/>
              </a:solidFill>
            </a:endParaRPr>
          </a:p>
          <a:p>
            <a:pPr marL="0" indent="0">
              <a:buNone/>
            </a:pPr>
            <a:r>
              <a:rPr lang="en-US" sz="2600" b="1">
                <a:solidFill>
                  <a:schemeClr val="tx1"/>
                </a:solidFill>
              </a:rPr>
              <a:t>Full Street Improvement Permit (SIP) process:</a:t>
            </a:r>
            <a:endParaRPr lang="en-US" sz="2600">
              <a:solidFill>
                <a:schemeClr val="tx1"/>
              </a:solidFill>
            </a:endParaRPr>
          </a:p>
          <a:p>
            <a:pPr marL="0" indent="0" defTabSz="914400">
              <a:buNone/>
            </a:pPr>
            <a:endParaRPr lang="en-US">
              <a:solidFill>
                <a:schemeClr val="tx1"/>
              </a:solidFill>
            </a:endParaRPr>
          </a:p>
          <a:p>
            <a:pPr marL="0" indent="-228600" defTabSz="914400">
              <a:spcBef>
                <a:spcPts val="600"/>
              </a:spcBef>
            </a:pPr>
            <a:endParaRPr lang="en-US">
              <a:solidFill>
                <a:schemeClr val="tx1"/>
              </a:solidFill>
            </a:endParaRPr>
          </a:p>
          <a:p>
            <a:pPr marL="514350" indent="-228600" defTabSz="914400"/>
            <a:endParaRPr lang="en-US">
              <a:solidFill>
                <a:schemeClr val="tx1"/>
              </a:solidFill>
            </a:endParaRPr>
          </a:p>
        </p:txBody>
      </p:sp>
      <p:pic>
        <p:nvPicPr>
          <p:cNvPr id="5" name="Picture 4">
            <a:extLst>
              <a:ext uri="{FF2B5EF4-FFF2-40B4-BE49-F238E27FC236}">
                <a16:creationId xmlns:a16="http://schemas.microsoft.com/office/drawing/2014/main" id="{77A1BA41-1C80-4876-8E81-D49E08A4CD78}"/>
              </a:ext>
            </a:extLst>
          </p:cNvPr>
          <p:cNvPicPr>
            <a:picLocks noChangeAspect="1"/>
          </p:cNvPicPr>
          <p:nvPr/>
        </p:nvPicPr>
        <p:blipFill rotWithShape="1">
          <a:blip r:embed="rId3"/>
          <a:srcRect t="7152" b="2431"/>
          <a:stretch/>
        </p:blipFill>
        <p:spPr>
          <a:xfrm>
            <a:off x="701040" y="2688635"/>
            <a:ext cx="10789920" cy="3191025"/>
          </a:xfrm>
          <a:prstGeom prst="rect">
            <a:avLst/>
          </a:prstGeom>
        </p:spPr>
      </p:pic>
    </p:spTree>
    <p:extLst>
      <p:ext uri="{BB962C8B-B14F-4D97-AF65-F5344CB8AC3E}">
        <p14:creationId xmlns:p14="http://schemas.microsoft.com/office/powerpoint/2010/main" val="1999236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3479-F3CC-46C2-AB23-F3394B1FAEDA}"/>
              </a:ext>
            </a:extLst>
          </p:cNvPr>
          <p:cNvSpPr>
            <a:spLocks noGrp="1"/>
          </p:cNvSpPr>
          <p:nvPr>
            <p:ph type="title"/>
          </p:nvPr>
        </p:nvSpPr>
        <p:spPr>
          <a:xfrm>
            <a:off x="838200" y="616796"/>
            <a:ext cx="10515600" cy="1325563"/>
          </a:xfrm>
        </p:spPr>
        <p:txBody>
          <a:bodyPr>
            <a:normAutofit/>
          </a:bodyPr>
          <a:lstStyle/>
          <a:p>
            <a:r>
              <a:rPr lang="en-US" sz="4400"/>
              <a:t>SIP Lite</a:t>
            </a:r>
            <a:br>
              <a:rPr lang="en-US" sz="4400"/>
            </a:br>
            <a:endParaRPr lang="en-US" sz="4400"/>
          </a:p>
        </p:txBody>
      </p:sp>
      <p:sp>
        <p:nvSpPr>
          <p:cNvPr id="3" name="Content Placeholder 2">
            <a:extLst>
              <a:ext uri="{FF2B5EF4-FFF2-40B4-BE49-F238E27FC236}">
                <a16:creationId xmlns:a16="http://schemas.microsoft.com/office/drawing/2014/main" id="{4C5F7207-065E-4309-98D1-1D3F7B79484B}"/>
              </a:ext>
            </a:extLst>
          </p:cNvPr>
          <p:cNvSpPr>
            <a:spLocks noGrp="1"/>
          </p:cNvSpPr>
          <p:nvPr>
            <p:ph idx="1"/>
          </p:nvPr>
        </p:nvSpPr>
        <p:spPr>
          <a:xfrm>
            <a:off x="938868" y="2007095"/>
            <a:ext cx="10515600" cy="4087324"/>
          </a:xfrm>
        </p:spPr>
        <p:txBody>
          <a:bodyPr/>
          <a:lstStyle/>
          <a:p>
            <a:pPr lvl="0">
              <a:buFont typeface="Wingdings" panose="05000000000000000000" pitchFamily="2" charset="2"/>
              <a:buChar char="ü"/>
            </a:pPr>
            <a:r>
              <a:rPr lang="en-US" sz="2800"/>
              <a:t> Shorter timeline</a:t>
            </a:r>
          </a:p>
          <a:p>
            <a:pPr lvl="0">
              <a:buFont typeface="Wingdings" panose="05000000000000000000" pitchFamily="2" charset="2"/>
              <a:buChar char="ü"/>
            </a:pPr>
            <a:r>
              <a:rPr lang="en-US" sz="2800"/>
              <a:t> No Design Guidance meetings</a:t>
            </a:r>
          </a:p>
          <a:p>
            <a:pPr lvl="0">
              <a:buFont typeface="Wingdings" panose="05000000000000000000" pitchFamily="2" charset="2"/>
              <a:buChar char="ü"/>
            </a:pPr>
            <a:r>
              <a:rPr lang="en-US" sz="2800"/>
              <a:t> Reduced number of review cycles</a:t>
            </a:r>
          </a:p>
          <a:p>
            <a:pPr lvl="0">
              <a:buFont typeface="Wingdings" panose="05000000000000000000" pitchFamily="2" charset="2"/>
              <a:buChar char="ü"/>
            </a:pPr>
            <a:r>
              <a:rPr lang="en-US" sz="2800"/>
              <a:t> Reduced plan requirements</a:t>
            </a:r>
          </a:p>
          <a:p>
            <a:pPr>
              <a:buFont typeface="Wingdings" panose="05000000000000000000" pitchFamily="2" charset="2"/>
              <a:buChar char="ü"/>
            </a:pPr>
            <a:r>
              <a:rPr lang="en-US" sz="2800"/>
              <a:t> Reduced permit issuance fee (Will be effective end of 2021)</a:t>
            </a:r>
          </a:p>
          <a:p>
            <a:pPr lvl="0"/>
            <a:endParaRPr lang="en-US" sz="2800"/>
          </a:p>
          <a:p>
            <a:endParaRPr lang="en-US"/>
          </a:p>
        </p:txBody>
      </p:sp>
      <p:sp>
        <p:nvSpPr>
          <p:cNvPr id="4" name="Content Placeholder 2">
            <a:extLst>
              <a:ext uri="{FF2B5EF4-FFF2-40B4-BE49-F238E27FC236}">
                <a16:creationId xmlns:a16="http://schemas.microsoft.com/office/drawing/2014/main" id="{429AB481-8ED8-4324-9E54-DF9BF621C4C6}"/>
              </a:ext>
            </a:extLst>
          </p:cNvPr>
          <p:cNvSpPr txBox="1">
            <a:spLocks/>
          </p:cNvSpPr>
          <p:nvPr/>
        </p:nvSpPr>
        <p:spPr>
          <a:xfrm>
            <a:off x="3566021" y="3798436"/>
            <a:ext cx="10515600" cy="40873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eriod"/>
            </a:pPr>
            <a:endParaRPr lang="en-US"/>
          </a:p>
        </p:txBody>
      </p:sp>
      <p:sp>
        <p:nvSpPr>
          <p:cNvPr id="7" name="Content Placeholder 2">
            <a:extLst>
              <a:ext uri="{FF2B5EF4-FFF2-40B4-BE49-F238E27FC236}">
                <a16:creationId xmlns:a16="http://schemas.microsoft.com/office/drawing/2014/main" id="{FC00720D-2459-43E5-9F2D-BD2657149BCF}"/>
              </a:ext>
            </a:extLst>
          </p:cNvPr>
          <p:cNvSpPr txBox="1">
            <a:spLocks/>
          </p:cNvSpPr>
          <p:nvPr/>
        </p:nvSpPr>
        <p:spPr>
          <a:xfrm>
            <a:off x="838200" y="1456359"/>
            <a:ext cx="10515600" cy="408732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a:t>Streamlined review process for small scale ROW improvements</a:t>
            </a:r>
          </a:p>
        </p:txBody>
      </p:sp>
    </p:spTree>
    <p:extLst>
      <p:ext uri="{BB962C8B-B14F-4D97-AF65-F5344CB8AC3E}">
        <p14:creationId xmlns:p14="http://schemas.microsoft.com/office/powerpoint/2010/main" val="3140114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92BAB-A94B-4347-9A24-4BBED6CB5B80}"/>
              </a:ext>
            </a:extLst>
          </p:cNvPr>
          <p:cNvSpPr>
            <a:spLocks noGrp="1"/>
          </p:cNvSpPr>
          <p:nvPr>
            <p:ph type="title"/>
          </p:nvPr>
        </p:nvSpPr>
        <p:spPr>
          <a:xfrm>
            <a:off x="838200" y="175004"/>
            <a:ext cx="10515600" cy="1325563"/>
          </a:xfrm>
        </p:spPr>
        <p:txBody>
          <a:bodyPr/>
          <a:lstStyle/>
          <a:p>
            <a:r>
              <a:rPr lang="en-US"/>
              <a:t>SIP vs. SIP Lite overview</a:t>
            </a:r>
          </a:p>
        </p:txBody>
      </p:sp>
      <p:sp>
        <p:nvSpPr>
          <p:cNvPr id="3" name="Content Placeholder 2">
            <a:extLst>
              <a:ext uri="{FF2B5EF4-FFF2-40B4-BE49-F238E27FC236}">
                <a16:creationId xmlns:a16="http://schemas.microsoft.com/office/drawing/2014/main" id="{20A2CC1C-40D1-4BA4-8EE1-6A72CE7226C2}"/>
              </a:ext>
            </a:extLst>
          </p:cNvPr>
          <p:cNvSpPr txBox="1">
            <a:spLocks/>
          </p:cNvSpPr>
          <p:nvPr/>
        </p:nvSpPr>
        <p:spPr>
          <a:xfrm>
            <a:off x="838200" y="1790278"/>
            <a:ext cx="9872050" cy="783575"/>
          </a:xfrm>
          <a:prstGeom prst="rect">
            <a:avLst/>
          </a:prstGeom>
        </p:spPr>
        <p:txBody>
          <a:bodyPr vert="horz" lIns="91440" tIns="45720" rIns="91440" bIns="45720" rtlCol="0" anchor="ct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endParaRPr lang="en-US" sz="2800">
              <a:solidFill>
                <a:schemeClr val="tx1"/>
              </a:solidFill>
            </a:endParaRPr>
          </a:p>
          <a:p>
            <a:pPr marL="0" indent="0">
              <a:buNone/>
            </a:pPr>
            <a:r>
              <a:rPr lang="en-US" sz="2600" b="1">
                <a:solidFill>
                  <a:schemeClr val="tx1"/>
                </a:solidFill>
              </a:rPr>
              <a:t>SIP Lite process:</a:t>
            </a:r>
            <a:endParaRPr lang="en-US" sz="2600">
              <a:solidFill>
                <a:schemeClr val="tx1"/>
              </a:solidFill>
            </a:endParaRPr>
          </a:p>
          <a:p>
            <a:pPr marL="0" indent="0" defTabSz="914400">
              <a:buNone/>
            </a:pPr>
            <a:endParaRPr lang="en-US">
              <a:solidFill>
                <a:schemeClr val="tx1"/>
              </a:solidFill>
            </a:endParaRPr>
          </a:p>
          <a:p>
            <a:pPr marL="0" indent="-228600" defTabSz="914400">
              <a:spcBef>
                <a:spcPts val="600"/>
              </a:spcBef>
            </a:pPr>
            <a:endParaRPr lang="en-US">
              <a:solidFill>
                <a:schemeClr val="tx1"/>
              </a:solidFill>
            </a:endParaRPr>
          </a:p>
          <a:p>
            <a:pPr marL="514350" indent="-228600" defTabSz="914400"/>
            <a:endParaRPr lang="en-US">
              <a:solidFill>
                <a:schemeClr val="tx1"/>
              </a:solidFill>
            </a:endParaRPr>
          </a:p>
        </p:txBody>
      </p:sp>
      <p:pic>
        <p:nvPicPr>
          <p:cNvPr id="4" name="Picture 3">
            <a:extLst>
              <a:ext uri="{FF2B5EF4-FFF2-40B4-BE49-F238E27FC236}">
                <a16:creationId xmlns:a16="http://schemas.microsoft.com/office/drawing/2014/main" id="{9CAD2010-BE5D-4581-9AF0-B37051165082}"/>
              </a:ext>
            </a:extLst>
          </p:cNvPr>
          <p:cNvPicPr>
            <a:picLocks noChangeAspect="1"/>
          </p:cNvPicPr>
          <p:nvPr/>
        </p:nvPicPr>
        <p:blipFill>
          <a:blip r:embed="rId3"/>
          <a:stretch>
            <a:fillRect/>
          </a:stretch>
        </p:blipFill>
        <p:spPr>
          <a:xfrm>
            <a:off x="546065" y="2335974"/>
            <a:ext cx="11306107" cy="3657600"/>
          </a:xfrm>
          <a:prstGeom prst="rect">
            <a:avLst/>
          </a:prstGeom>
        </p:spPr>
      </p:pic>
    </p:spTree>
    <p:extLst>
      <p:ext uri="{BB962C8B-B14F-4D97-AF65-F5344CB8AC3E}">
        <p14:creationId xmlns:p14="http://schemas.microsoft.com/office/powerpoint/2010/main" val="453621842"/>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2.xml><?xml version="1.0" encoding="utf-8"?>
<a:theme xmlns:a="http://schemas.openxmlformats.org/drawingml/2006/main" name="4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3.xml><?xml version="1.0" encoding="utf-8"?>
<a:theme xmlns:a="http://schemas.openxmlformats.org/drawingml/2006/main" name="3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4.xml><?xml version="1.0" encoding="utf-8"?>
<a:theme xmlns:a="http://schemas.openxmlformats.org/drawingml/2006/main" name="2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5.xml><?xml version="1.0" encoding="utf-8"?>
<a:theme xmlns:a="http://schemas.openxmlformats.org/drawingml/2006/main" name="1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6.xml><?xml version="1.0" encoding="utf-8"?>
<a:theme xmlns:a="http://schemas.openxmlformats.org/drawingml/2006/main" name="5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7.xml><?xml version="1.0" encoding="utf-8"?>
<a:theme xmlns:a="http://schemas.openxmlformats.org/drawingml/2006/main" name="7_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8.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88FF51B8370A41B17953AEBA18CC6F" ma:contentTypeVersion="8" ma:contentTypeDescription="Create a new document." ma:contentTypeScope="" ma:versionID="3f82e4252a33303ccd4c838884f18763">
  <xsd:schema xmlns:xsd="http://www.w3.org/2001/XMLSchema" xmlns:xs="http://www.w3.org/2001/XMLSchema" xmlns:p="http://schemas.microsoft.com/office/2006/metadata/properties" xmlns:ns2="d819af4f-ae78-4157-a034-8955897b58df" xmlns:ns3="8b4ca83b-d911-42c2-bfb1-dfb02b2e9820" targetNamespace="http://schemas.microsoft.com/office/2006/metadata/properties" ma:root="true" ma:fieldsID="cf0cf02d2062c4aa52bd5f92b84a99dc" ns2:_="" ns3:_="">
    <xsd:import namespace="d819af4f-ae78-4157-a034-8955897b58df"/>
    <xsd:import namespace="8b4ca83b-d911-42c2-bfb1-dfb02b2e982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19af4f-ae78-4157-a034-8955897b58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4ca83b-d911-42c2-bfb1-dfb02b2e98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A82C13-6FD8-4D5E-B1CD-6BADBA76DEB0}">
  <ds:schemaRefs>
    <ds:schemaRef ds:uri="http://schemas.microsoft.com/sharepoint/v3/contenttype/forms"/>
  </ds:schemaRefs>
</ds:datastoreItem>
</file>

<file path=customXml/itemProps2.xml><?xml version="1.0" encoding="utf-8"?>
<ds:datastoreItem xmlns:ds="http://schemas.openxmlformats.org/officeDocument/2006/customXml" ds:itemID="{6F0306EB-5B18-42F4-B017-DA66032848CF}">
  <ds:schemaRefs>
    <ds:schemaRef ds:uri="8b4ca83b-d911-42c2-bfb1-dfb02b2e9820"/>
    <ds:schemaRef ds:uri="d819af4f-ae78-4157-a034-8955897b58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0CD351-0561-4B41-9079-EB7703943CE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51</Slides>
  <Notes>29</Notes>
  <HiddenSlides>0</HiddenSlides>
  <ScaleCrop>false</ScaleCrop>
  <HeadingPairs>
    <vt:vector size="4" baseType="variant">
      <vt:variant>
        <vt:lpstr>Theme</vt:lpstr>
      </vt:variant>
      <vt:variant>
        <vt:i4>8</vt:i4>
      </vt:variant>
      <vt:variant>
        <vt:lpstr>Slide Titles</vt:lpstr>
      </vt:variant>
      <vt:variant>
        <vt:i4>51</vt:i4>
      </vt:variant>
    </vt:vector>
  </HeadingPairs>
  <TitlesOfParts>
    <vt:vector size="59" baseType="lpstr">
      <vt:lpstr>Office Theme</vt:lpstr>
      <vt:lpstr>4_Office Theme</vt:lpstr>
      <vt:lpstr>3_Office Theme</vt:lpstr>
      <vt:lpstr>2_Office Theme</vt:lpstr>
      <vt:lpstr>1_Office Theme</vt:lpstr>
      <vt:lpstr>5_Office Theme</vt:lpstr>
      <vt:lpstr>7_Office Theme</vt:lpstr>
      <vt:lpstr>Office Theme</vt:lpstr>
      <vt:lpstr>Street Use 101 and Q&amp;A Session – Q2 2021</vt:lpstr>
      <vt:lpstr>Our vision, mission, and core values</vt:lpstr>
      <vt:lpstr>Street Use 101 </vt:lpstr>
      <vt:lpstr>Webinar rules of conduct</vt:lpstr>
      <vt:lpstr>Portal improvements</vt:lpstr>
      <vt:lpstr>Portal improvements – new view</vt:lpstr>
      <vt:lpstr>SIP vs. SIP Lite overview</vt:lpstr>
      <vt:lpstr>SIP Lite </vt:lpstr>
      <vt:lpstr>SIP vs. SIP Lite overview</vt:lpstr>
      <vt:lpstr>Projects Suitable for SIP Lite</vt:lpstr>
      <vt:lpstr>Projects under normal SIP</vt:lpstr>
      <vt:lpstr>Summary</vt:lpstr>
      <vt:lpstr>How to request an existing contact change</vt:lpstr>
      <vt:lpstr>Revision amendment application steps</vt:lpstr>
      <vt:lpstr>Revision amendment overview</vt:lpstr>
      <vt:lpstr>PowerPoint Presentation</vt:lpstr>
      <vt:lpstr>PowerPoint Presentation</vt:lpstr>
      <vt:lpstr>How to apply for a Revision Amendment</vt:lpstr>
      <vt:lpstr>How to apply for a Revision Amendment</vt:lpstr>
      <vt:lpstr>How to set the Permit Priority</vt:lpstr>
      <vt:lpstr>How to view invoices</vt:lpstr>
      <vt:lpstr>How to view invoices</vt:lpstr>
      <vt:lpstr>How to view invoices</vt:lpstr>
      <vt:lpstr>How to upload a document in the application</vt:lpstr>
      <vt:lpstr>How to upload a document</vt:lpstr>
      <vt:lpstr>How to apply for  a construction  permit</vt:lpstr>
      <vt:lpstr>How to upload a document in the application </vt:lpstr>
      <vt:lpstr>How to respond to corrections </vt:lpstr>
      <vt:lpstr>How to respond to corrections </vt:lpstr>
      <vt:lpstr>How to respond to corrections </vt:lpstr>
      <vt:lpstr>How to respond to corrections </vt:lpstr>
      <vt:lpstr>How to respond to corrections </vt:lpstr>
      <vt:lpstr>How to respond to corrections </vt:lpstr>
      <vt:lpstr>How to respond to corrections </vt:lpstr>
      <vt:lpstr>PowerPoint Presentation</vt:lpstr>
      <vt:lpstr>Date Change Amendment rules</vt:lpstr>
      <vt:lpstr>Job start rules</vt:lpstr>
      <vt:lpstr>Job start rules</vt:lpstr>
      <vt:lpstr>Job start rules</vt:lpstr>
      <vt:lpstr>Job start rules</vt:lpstr>
      <vt:lpstr>Utility permit amendment rules </vt:lpstr>
      <vt:lpstr>Utility permit amendment rules – Date Change Amendment </vt:lpstr>
      <vt:lpstr>Utility permit amendment rules – Extension Amendment </vt:lpstr>
      <vt:lpstr>Utility permit amendment rules – Extension Amendment </vt:lpstr>
      <vt:lpstr>Use Fee Overview</vt:lpstr>
      <vt:lpstr>What are 'Use Fees'?</vt:lpstr>
      <vt:lpstr>Determining “Fee Factors”</vt:lpstr>
      <vt:lpstr>Square Footage – Right of Way Impact Plan</vt:lpstr>
      <vt:lpstr>What are Rate Start Days (RSD)?  What are Escalating Fees?</vt:lpstr>
      <vt:lpstr>Open Q&amp;A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Use 101 and Q&amp;A Session – Q2 2021</dc:title>
  <dc:creator>Berry, Melody</dc:creator>
  <cp:revision>4</cp:revision>
  <dcterms:created xsi:type="dcterms:W3CDTF">2021-06-02T21:57:10Z</dcterms:created>
  <dcterms:modified xsi:type="dcterms:W3CDTF">2021-06-22T15:21:52Z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0x0101000D88FF51B8370A41B17953AEBA18CC6F</vt:lpwstr>
  </property>
</Properties>
</file>